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145706415" r:id="rId5"/>
    <p:sldId id="2145706418" r:id="rId6"/>
    <p:sldId id="258" r:id="rId7"/>
    <p:sldId id="6514" r:id="rId8"/>
    <p:sldId id="6503" r:id="rId9"/>
    <p:sldId id="1619" r:id="rId10"/>
    <p:sldId id="6506" r:id="rId11"/>
    <p:sldId id="2145706416" r:id="rId12"/>
    <p:sldId id="6511" r:id="rId13"/>
    <p:sldId id="2145706419" r:id="rId14"/>
  </p:sldIdLst>
  <p:sldSz cx="24377650" cy="13716000"/>
  <p:notesSz cx="6881813" cy="9296400"/>
  <p:defaultTextStyle>
    <a:defPPr>
      <a:defRPr lang="en-US"/>
    </a:defPPr>
    <a:lvl1pPr marL="0" algn="l" defTabSz="1088365" rtl="0" eaLnBrk="1" latinLnBrk="0" hangingPunct="1">
      <a:defRPr sz="4300" kern="1200">
        <a:solidFill>
          <a:schemeClr val="tx1"/>
        </a:solidFill>
        <a:latin typeface="+mn-lt"/>
        <a:ea typeface="+mn-ea"/>
        <a:cs typeface="+mn-cs"/>
      </a:defRPr>
    </a:lvl1pPr>
    <a:lvl2pPr marL="1088365" algn="l" defTabSz="1088365" rtl="0" eaLnBrk="1" latinLnBrk="0" hangingPunct="1">
      <a:defRPr sz="4300" kern="1200">
        <a:solidFill>
          <a:schemeClr val="tx1"/>
        </a:solidFill>
        <a:latin typeface="+mn-lt"/>
        <a:ea typeface="+mn-ea"/>
        <a:cs typeface="+mn-cs"/>
      </a:defRPr>
    </a:lvl2pPr>
    <a:lvl3pPr marL="2176729" algn="l" defTabSz="1088365" rtl="0" eaLnBrk="1" latinLnBrk="0" hangingPunct="1">
      <a:defRPr sz="4300" kern="1200">
        <a:solidFill>
          <a:schemeClr val="tx1"/>
        </a:solidFill>
        <a:latin typeface="+mn-lt"/>
        <a:ea typeface="+mn-ea"/>
        <a:cs typeface="+mn-cs"/>
      </a:defRPr>
    </a:lvl3pPr>
    <a:lvl4pPr marL="3265094" algn="l" defTabSz="1088365" rtl="0" eaLnBrk="1" latinLnBrk="0" hangingPunct="1">
      <a:defRPr sz="4300" kern="1200">
        <a:solidFill>
          <a:schemeClr val="tx1"/>
        </a:solidFill>
        <a:latin typeface="+mn-lt"/>
        <a:ea typeface="+mn-ea"/>
        <a:cs typeface="+mn-cs"/>
      </a:defRPr>
    </a:lvl4pPr>
    <a:lvl5pPr marL="4353458" algn="l" defTabSz="1088365" rtl="0" eaLnBrk="1" latinLnBrk="0" hangingPunct="1">
      <a:defRPr sz="4300" kern="1200">
        <a:solidFill>
          <a:schemeClr val="tx1"/>
        </a:solidFill>
        <a:latin typeface="+mn-lt"/>
        <a:ea typeface="+mn-ea"/>
        <a:cs typeface="+mn-cs"/>
      </a:defRPr>
    </a:lvl5pPr>
    <a:lvl6pPr marL="5441823" algn="l" defTabSz="1088365" rtl="0" eaLnBrk="1" latinLnBrk="0" hangingPunct="1">
      <a:defRPr sz="4300" kern="1200">
        <a:solidFill>
          <a:schemeClr val="tx1"/>
        </a:solidFill>
        <a:latin typeface="+mn-lt"/>
        <a:ea typeface="+mn-ea"/>
        <a:cs typeface="+mn-cs"/>
      </a:defRPr>
    </a:lvl6pPr>
    <a:lvl7pPr marL="6530188" algn="l" defTabSz="1088365" rtl="0" eaLnBrk="1" latinLnBrk="0" hangingPunct="1">
      <a:defRPr sz="4300" kern="1200">
        <a:solidFill>
          <a:schemeClr val="tx1"/>
        </a:solidFill>
        <a:latin typeface="+mn-lt"/>
        <a:ea typeface="+mn-ea"/>
        <a:cs typeface="+mn-cs"/>
      </a:defRPr>
    </a:lvl7pPr>
    <a:lvl8pPr marL="7618552" algn="l" defTabSz="1088365" rtl="0" eaLnBrk="1" latinLnBrk="0" hangingPunct="1">
      <a:defRPr sz="4300" kern="1200">
        <a:solidFill>
          <a:schemeClr val="tx1"/>
        </a:solidFill>
        <a:latin typeface="+mn-lt"/>
        <a:ea typeface="+mn-ea"/>
        <a:cs typeface="+mn-cs"/>
      </a:defRPr>
    </a:lvl8pPr>
    <a:lvl9pPr marL="8706917" algn="l" defTabSz="1088365"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79D014-28F8-55DD-8087-3770D82E341B}" name="Alina Lombardi" initials="AL" userId="S::alina.lombardi@aspirant.com::f454f3d5-1026-43c2-bb1d-48e4a40c525c" providerId="AD"/>
  <p188:author id="{A88BBB4C-B4A4-CDA9-311C-7A35329BC5BF}" name="Chen, Wen (NIH/NCCIH) [E]" initials="WC" userId="S::chenw@nih.gov::c4e746ef-360b-45c4-ac96-3fb4756e3c21" providerId="AD"/>
  <p188:author id="{1CE8AEB1-D15B-316C-925F-AC264F46825C}" name="Belfer, Inna (NIH/NCCIH) [E]" initials="B[" userId="S::ibelfer@nih.gov::9c622253-1d0d-453b-939e-3624ae26971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66B"/>
    <a:srgbClr val="68A2B9"/>
    <a:srgbClr val="E87524"/>
    <a:srgbClr val="25434F"/>
    <a:srgbClr val="FFFFFF"/>
    <a:srgbClr val="799B3E"/>
    <a:srgbClr val="316297"/>
    <a:srgbClr val="2C75BE"/>
    <a:srgbClr val="C71F3F"/>
    <a:srgbClr val="3784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76ECD-CD0E-B9A9-C21E-B3C4C09B5F8C}" v="1" dt="2025-02-25T14:24:34.033"/>
    <p1510:client id="{B060C4A0-D944-7D02-892D-BBD6E3112FEA}" v="7" dt="2025-02-25T17:41:08.962"/>
    <p1510:client id="{EBA50F44-5E8F-7E4C-9B6F-720083FAB186}" v="709" dt="2025-02-24T19:14:28.891"/>
    <p1510:client id="{F7E5C088-7815-F706-17BA-E3D9011ACD51}" v="1" dt="2025-02-25T17:12:46.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85384" autoAdjust="0"/>
  </p:normalViewPr>
  <p:slideViewPr>
    <p:cSldViewPr snapToGrid="0" snapToObjects="1">
      <p:cViewPr varScale="1">
        <p:scale>
          <a:sx n="37" d="100"/>
          <a:sy n="37" d="100"/>
        </p:scale>
        <p:origin x="108" y="504"/>
      </p:cViewPr>
      <p:guideLst>
        <p:guide orient="horz" pos="4320"/>
        <p:guide pos="7678"/>
      </p:guideLst>
    </p:cSldViewPr>
  </p:slideViewPr>
  <p:notesTextViewPr>
    <p:cViewPr>
      <p:scale>
        <a:sx n="100" d="100"/>
        <a:sy n="100" d="100"/>
      </p:scale>
      <p:origin x="0" y="0"/>
    </p:cViewPr>
  </p:notesTextViewPr>
  <p:sorterViewPr>
    <p:cViewPr>
      <p:scale>
        <a:sx n="70" d="100"/>
        <a:sy n="70" d="100"/>
      </p:scale>
      <p:origin x="0" y="-181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9CAC0-87A1-4925-8FBE-DC797AF59082}"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n-US"/>
        </a:p>
      </dgm:t>
    </dgm:pt>
    <dgm:pt modelId="{886BEF57-A420-4435-8F78-33566776B3E5}">
      <dgm:prSet phldrT="[Text]" custT="1"/>
      <dgm:spPr>
        <a:xfrm>
          <a:off x="5916173" y="4637571"/>
          <a:ext cx="2605673" cy="2523907"/>
        </a:xfrm>
        <a:prstGeom prst="ellipse">
          <a:avLst/>
        </a:prstGeom>
        <a:solidFill>
          <a:srgbClr val="C71F3F"/>
        </a:solidFill>
      </dgm:spPr>
      <dgm:t>
        <a:bodyPr/>
        <a:lstStyle/>
        <a:p>
          <a:pPr>
            <a:buNone/>
          </a:pPr>
          <a:r>
            <a:rPr lang="en-US" sz="2800" b="1" dirty="0">
              <a:solidFill>
                <a:schemeClr val="bg1"/>
              </a:solidFill>
              <a:latin typeface="Arial" panose="020B0604020202020204" pitchFamily="34" charset="0"/>
              <a:ea typeface="+mn-ea"/>
              <a:cs typeface="Arial" panose="020B0604020202020204" pitchFamily="34" charset="0"/>
            </a:rPr>
            <a:t>SCD Pain as Whole Person Health Challenge</a:t>
          </a:r>
        </a:p>
      </dgm:t>
    </dgm:pt>
    <dgm:pt modelId="{D0A636DB-D572-4088-8DE9-1E7826829B78}" type="parTrans" cxnId="{646CD5D4-BCAA-4440-A31C-F9BAF8594B32}">
      <dgm:prSet/>
      <dgm:spPr/>
      <dgm:t>
        <a:bodyPr/>
        <a:lstStyle/>
        <a:p>
          <a:endParaRPr lang="en-US"/>
        </a:p>
      </dgm:t>
    </dgm:pt>
    <dgm:pt modelId="{7AC5A5D4-4818-434F-8A0E-72E310F257B2}" type="sibTrans" cxnId="{646CD5D4-BCAA-4440-A31C-F9BAF8594B32}">
      <dgm:prSet/>
      <dgm:spPr/>
      <dgm:t>
        <a:bodyPr/>
        <a:lstStyle/>
        <a:p>
          <a:endParaRPr lang="en-US"/>
        </a:p>
      </dgm:t>
    </dgm:pt>
    <dgm:pt modelId="{006EE003-2FF3-4018-A2AD-57EE5C7AD8F3}">
      <dgm:prSet phldrT="[Text]" custT="1"/>
      <dgm:spPr>
        <a:xfrm>
          <a:off x="4679609" y="-370522"/>
          <a:ext cx="5078802" cy="3859903"/>
        </a:xfrm>
        <a:prstGeom prst="ellipse">
          <a:avLst/>
        </a:prstGeom>
        <a:solidFill>
          <a:srgbClr val="E87524"/>
        </a:solidFill>
      </dgm:spPr>
      <dgm:t>
        <a:bodyPr/>
        <a:lstStyle/>
        <a:p>
          <a:pPr algn="l">
            <a:lnSpc>
              <a:spcPct val="90000"/>
            </a:lnSpc>
            <a:spcAft>
              <a:spcPct val="35000"/>
            </a:spcAft>
            <a:buNone/>
          </a:pPr>
          <a:r>
            <a:rPr lang="en-US" sz="4000" b="1" kern="1200" dirty="0">
              <a:solidFill>
                <a:schemeClr val="bg1"/>
              </a:solidFill>
              <a:latin typeface="Arial" panose="020B0604020202020204" pitchFamily="34" charset="0"/>
              <a:ea typeface="+mn-ea"/>
              <a:cs typeface="Arial" panose="020B0604020202020204" pitchFamily="34" charset="0"/>
            </a:rPr>
            <a:t>Framework</a:t>
          </a:r>
        </a:p>
        <a:p>
          <a:pPr algn="l">
            <a:lnSpc>
              <a:spcPct val="100000"/>
            </a:lnSpc>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Develop framework to enable translational and reverse translational studies</a:t>
          </a:r>
        </a:p>
        <a:p>
          <a:pPr algn="ctr">
            <a:lnSpc>
              <a:spcPct val="100000"/>
            </a:lnSpc>
            <a:spcAft>
              <a:spcPts val="0"/>
            </a:spcAft>
            <a:buNone/>
          </a:pPr>
          <a:endParaRPr lang="en-US" sz="2000" b="1" kern="1200" dirty="0">
            <a:solidFill>
              <a:schemeClr val="bg1"/>
            </a:solidFill>
            <a:latin typeface="Arial" panose="020B0604020202020204" pitchFamily="34" charset="0"/>
            <a:ea typeface="+mn-ea"/>
            <a:cs typeface="Arial" panose="020B0604020202020204" pitchFamily="34" charset="0"/>
          </a:endParaRPr>
        </a:p>
      </dgm:t>
    </dgm:pt>
    <dgm:pt modelId="{C5B4C427-9EE8-41DA-95E4-7A1984D12799}" type="parTrans" cxnId="{916AA7CF-D90A-4D84-A7B4-ED63C7890D72}">
      <dgm:prSet/>
      <dgm:spPr>
        <a:xfrm rot="5400000">
          <a:off x="6756981" y="3553373"/>
          <a:ext cx="924057" cy="1054652"/>
        </a:xfrm>
        <a:prstGeom prst="rightArrow">
          <a:avLst>
            <a:gd name="adj1" fmla="val 60000"/>
            <a:gd name="adj2" fmla="val 50000"/>
          </a:avLst>
        </a:prstGeom>
        <a:solidFill>
          <a:schemeClr val="bg1">
            <a:lumMod val="75000"/>
          </a:schemeClr>
        </a:solidFill>
      </dgm:spPr>
      <dgm:t>
        <a:bodyPr/>
        <a:lstStyle/>
        <a:p>
          <a:pPr>
            <a:buNone/>
          </a:pPr>
          <a:endParaRPr lang="en-US" dirty="0">
            <a:solidFill>
              <a:srgbClr val="2A4E84"/>
            </a:solidFill>
            <a:latin typeface="Arial"/>
            <a:ea typeface="+mn-ea"/>
            <a:cs typeface="+mn-cs"/>
          </a:endParaRPr>
        </a:p>
      </dgm:t>
    </dgm:pt>
    <dgm:pt modelId="{9C9A1BC8-D6D4-49FF-BB00-E699C9510D4D}" type="sibTrans" cxnId="{916AA7CF-D90A-4D84-A7B4-ED63C7890D72}">
      <dgm:prSet/>
      <dgm:spPr/>
      <dgm:t>
        <a:bodyPr/>
        <a:lstStyle/>
        <a:p>
          <a:endParaRPr lang="en-US"/>
        </a:p>
      </dgm:t>
    </dgm:pt>
    <dgm:pt modelId="{D1106502-2A09-4D03-88F5-6F8DF55237B0}">
      <dgm:prSet custT="1"/>
      <dgm:spPr>
        <a:xfrm>
          <a:off x="4679609" y="8309669"/>
          <a:ext cx="5078802" cy="3859903"/>
        </a:xfrm>
        <a:prstGeom prst="ellipse">
          <a:avLst/>
        </a:prstGeom>
        <a:solidFill>
          <a:srgbClr val="68A2B9"/>
        </a:solidFill>
      </dgm:spPr>
      <dgm:t>
        <a:bodyPr/>
        <a:lstStyle/>
        <a:p>
          <a:pPr marL="0" lvl="0" algn="l" defTabSz="711200">
            <a:lnSpc>
              <a:spcPct val="90000"/>
            </a:lnSpc>
            <a:spcBef>
              <a:spcPct val="0"/>
            </a:spcBef>
            <a:spcAft>
              <a:spcPct val="35000"/>
            </a:spcAft>
            <a:buNone/>
          </a:pPr>
          <a:r>
            <a:rPr lang="en-US" sz="4000" b="1" kern="1200" dirty="0">
              <a:solidFill>
                <a:schemeClr val="bg1"/>
              </a:solidFill>
              <a:latin typeface="Arial" panose="020B0604020202020204" pitchFamily="34" charset="0"/>
              <a:ea typeface="+mn-ea"/>
              <a:cs typeface="Arial" panose="020B0604020202020204" pitchFamily="34" charset="0"/>
            </a:rPr>
            <a:t>Interventions</a:t>
          </a:r>
        </a:p>
        <a:p>
          <a:pPr marL="0" lvl="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Non-addictive pharmacological therapies</a:t>
          </a:r>
        </a:p>
        <a:p>
          <a:pPr marL="0" lvl="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Complementary interventions</a:t>
          </a:r>
        </a:p>
        <a:p>
          <a:pPr marL="0" lvl="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Integrative health interventions</a:t>
          </a:r>
        </a:p>
        <a:p>
          <a:pPr marL="0" lvl="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Whole-person interventions </a:t>
          </a:r>
        </a:p>
      </dgm:t>
    </dgm:pt>
    <dgm:pt modelId="{D2899A8C-DC6A-473A-A954-3FB06575E644}" type="parTrans" cxnId="{4BEEBC12-0666-47A3-B927-593653F54E55}">
      <dgm:prSet/>
      <dgm:spPr>
        <a:xfrm rot="16200000">
          <a:off x="6771918" y="7191025"/>
          <a:ext cx="894184" cy="1054652"/>
        </a:xfrm>
        <a:prstGeom prst="rightArrow">
          <a:avLst>
            <a:gd name="adj1" fmla="val 60000"/>
            <a:gd name="adj2" fmla="val 50000"/>
          </a:avLst>
        </a:prstGeom>
        <a:solidFill>
          <a:schemeClr val="bg1">
            <a:lumMod val="75000"/>
          </a:schemeClr>
        </a:solidFill>
      </dgm:spPr>
      <dgm:t>
        <a:bodyPr/>
        <a:lstStyle/>
        <a:p>
          <a:pPr>
            <a:buNone/>
          </a:pPr>
          <a:endParaRPr lang="en-US" dirty="0">
            <a:solidFill>
              <a:srgbClr val="2A4E84"/>
            </a:solidFill>
            <a:latin typeface="Arial"/>
            <a:ea typeface="+mn-ea"/>
            <a:cs typeface="+mn-cs"/>
          </a:endParaRPr>
        </a:p>
      </dgm:t>
    </dgm:pt>
    <dgm:pt modelId="{28CA0C7A-28A0-47DE-B6E3-4C5119004EE7}" type="sibTrans" cxnId="{4BEEBC12-0666-47A3-B927-593653F54E55}">
      <dgm:prSet/>
      <dgm:spPr/>
      <dgm:t>
        <a:bodyPr/>
        <a:lstStyle/>
        <a:p>
          <a:endParaRPr lang="en-US"/>
        </a:p>
      </dgm:t>
    </dgm:pt>
    <dgm:pt modelId="{D2A71E96-A314-45B3-A221-FBD41C6CDA15}">
      <dgm:prSet custT="1"/>
      <dgm:spPr>
        <a:xfrm>
          <a:off x="9326825" y="3860202"/>
          <a:ext cx="5078802" cy="3859903"/>
        </a:xfrm>
        <a:prstGeom prst="ellipse">
          <a:avLst/>
        </a:prstGeom>
        <a:solidFill>
          <a:srgbClr val="799B3E"/>
        </a:solidFill>
      </dgm:spPr>
      <dgm:t>
        <a:bodyPr/>
        <a:lstStyle/>
        <a:p>
          <a:pPr algn="l">
            <a:buNone/>
          </a:pPr>
          <a:endParaRPr lang="en-US" sz="4000" b="1" kern="1200" dirty="0">
            <a:solidFill>
              <a:schemeClr val="bg1"/>
            </a:solidFill>
            <a:latin typeface="Arial" panose="020B0604020202020204" pitchFamily="34" charset="0"/>
            <a:ea typeface="+mn-ea"/>
            <a:cs typeface="Arial" panose="020B0604020202020204" pitchFamily="34" charset="0"/>
          </a:endParaRPr>
        </a:p>
        <a:p>
          <a:pPr algn="l">
            <a:buNone/>
          </a:pPr>
          <a:r>
            <a:rPr lang="en-US" sz="4000" b="1" kern="1200" dirty="0">
              <a:solidFill>
                <a:schemeClr val="bg1"/>
              </a:solidFill>
              <a:latin typeface="Arial" panose="020B0604020202020204" pitchFamily="34" charset="0"/>
              <a:ea typeface="+mn-ea"/>
              <a:cs typeface="Arial" panose="020B0604020202020204" pitchFamily="34" charset="0"/>
            </a:rPr>
            <a:t>Technology</a:t>
          </a:r>
        </a:p>
        <a:p>
          <a:pPr algn="l">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Humanized animal model </a:t>
          </a:r>
        </a:p>
        <a:p>
          <a:pPr algn="l">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Muscle, bone, joint, visceral models</a:t>
          </a:r>
        </a:p>
        <a:p>
          <a:pPr algn="l">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Mechanism-based pain phenotyping</a:t>
          </a:r>
        </a:p>
        <a:p>
          <a:pPr algn="l">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Human tissues (DRGs, iPSC cells)</a:t>
          </a:r>
        </a:p>
        <a:p>
          <a:pPr algn="l">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Omics, microbiome, neuroimaging </a:t>
          </a:r>
        </a:p>
        <a:p>
          <a:pPr algn="l">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Longitudinal designs</a:t>
          </a:r>
        </a:p>
        <a:p>
          <a:pPr algn="ctr">
            <a:buNone/>
          </a:pPr>
          <a:endParaRPr lang="en-US" sz="2800" b="1" kern="1200" dirty="0">
            <a:solidFill>
              <a:schemeClr val="bg1"/>
            </a:solidFill>
            <a:latin typeface="Arial" panose="020B0604020202020204" pitchFamily="34" charset="0"/>
            <a:ea typeface="+mn-ea"/>
            <a:cs typeface="Arial" panose="020B0604020202020204" pitchFamily="34" charset="0"/>
          </a:endParaRPr>
        </a:p>
      </dgm:t>
    </dgm:pt>
    <dgm:pt modelId="{CE7E089F-F74C-482A-A6CF-DF48EEB50E52}" type="parTrans" cxnId="{544196D4-86A0-4FDA-92AE-30A8708927EC}">
      <dgm:prSet/>
      <dgm:spPr>
        <a:xfrm rot="10789254">
          <a:off x="8549422" y="5359544"/>
          <a:ext cx="726463" cy="1000242"/>
        </a:xfrm>
        <a:prstGeom prst="rightArrow">
          <a:avLst>
            <a:gd name="adj1" fmla="val 60000"/>
            <a:gd name="adj2" fmla="val 50000"/>
          </a:avLst>
        </a:prstGeom>
        <a:solidFill>
          <a:schemeClr val="bg1">
            <a:lumMod val="75000"/>
          </a:schemeClr>
        </a:solidFill>
      </dgm:spPr>
      <dgm:t>
        <a:bodyPr/>
        <a:lstStyle/>
        <a:p>
          <a:pPr>
            <a:buNone/>
          </a:pPr>
          <a:endParaRPr lang="en-US" dirty="0">
            <a:solidFill>
              <a:srgbClr val="2A4E84"/>
            </a:solidFill>
            <a:latin typeface="Arial"/>
            <a:ea typeface="+mn-ea"/>
            <a:cs typeface="+mn-cs"/>
          </a:endParaRPr>
        </a:p>
      </dgm:t>
    </dgm:pt>
    <dgm:pt modelId="{0F4E75E0-606A-4F51-A9E3-D5733C165BD2}" type="sibTrans" cxnId="{544196D4-86A0-4FDA-92AE-30A8708927EC}">
      <dgm:prSet/>
      <dgm:spPr/>
      <dgm:t>
        <a:bodyPr/>
        <a:lstStyle/>
        <a:p>
          <a:endParaRPr lang="en-US"/>
        </a:p>
      </dgm:t>
    </dgm:pt>
    <dgm:pt modelId="{3D6449FF-C446-4108-AA33-A3EC68294910}">
      <dgm:prSet custT="1"/>
      <dgm:spPr>
        <a:xfrm>
          <a:off x="0" y="3874410"/>
          <a:ext cx="5078802" cy="3859903"/>
        </a:xfrm>
        <a:prstGeom prst="ellipse">
          <a:avLst/>
        </a:prstGeom>
        <a:solidFill>
          <a:srgbClr val="316297"/>
        </a:solidFill>
      </dgm:spPr>
      <dgm:t>
        <a:bodyPr/>
        <a:lstStyle/>
        <a:p>
          <a:pPr marL="0" lvl="0" algn="l" defTabSz="711200">
            <a:lnSpc>
              <a:spcPct val="90000"/>
            </a:lnSpc>
            <a:spcBef>
              <a:spcPct val="0"/>
            </a:spcBef>
            <a:spcAft>
              <a:spcPct val="35000"/>
            </a:spcAft>
            <a:buNone/>
          </a:pPr>
          <a:r>
            <a:rPr lang="en-US" sz="4000" b="1" kern="1200" dirty="0">
              <a:solidFill>
                <a:schemeClr val="bg1"/>
              </a:solidFill>
              <a:latin typeface="Arial" panose="020B0604020202020204" pitchFamily="34" charset="0"/>
              <a:ea typeface="+mn-ea"/>
              <a:cs typeface="Arial" panose="020B0604020202020204" pitchFamily="34" charset="0"/>
            </a:rPr>
            <a:t>People/Expertise</a:t>
          </a:r>
        </a:p>
        <a:p>
          <a:pPr marL="0" lvl="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Hematologists, organ biologists, pain experts, physiologists, neuroscientists, psychologists, geneticists, microbiologists, immunologists, behavioral scientists, clinicians</a:t>
          </a:r>
        </a:p>
      </dgm:t>
    </dgm:pt>
    <dgm:pt modelId="{3E1DE141-55B9-41EA-8ECF-64408043B830}" type="parTrans" cxnId="{A35713BE-87CB-43A4-B3AB-92DB6BF74B66}">
      <dgm:prSet/>
      <dgm:spPr>
        <a:xfrm rot="69899">
          <a:off x="5125239" y="5368563"/>
          <a:ext cx="769032" cy="992406"/>
        </a:xfrm>
        <a:prstGeom prst="rightArrow">
          <a:avLst>
            <a:gd name="adj1" fmla="val 60000"/>
            <a:gd name="adj2" fmla="val 50000"/>
          </a:avLst>
        </a:prstGeom>
        <a:solidFill>
          <a:schemeClr val="bg1">
            <a:lumMod val="75000"/>
          </a:schemeClr>
        </a:solidFill>
      </dgm:spPr>
      <dgm:t>
        <a:bodyPr/>
        <a:lstStyle/>
        <a:p>
          <a:pPr>
            <a:buNone/>
          </a:pPr>
          <a:endParaRPr lang="en-US" dirty="0">
            <a:solidFill>
              <a:srgbClr val="2A4E84"/>
            </a:solidFill>
            <a:latin typeface="Arial"/>
            <a:ea typeface="+mn-ea"/>
            <a:cs typeface="+mn-cs"/>
          </a:endParaRPr>
        </a:p>
      </dgm:t>
    </dgm:pt>
    <dgm:pt modelId="{2DA5878D-257B-4E17-8678-55631A6AE683}" type="sibTrans" cxnId="{A35713BE-87CB-43A4-B3AB-92DB6BF74B66}">
      <dgm:prSet/>
      <dgm:spPr/>
      <dgm:t>
        <a:bodyPr/>
        <a:lstStyle/>
        <a:p>
          <a:endParaRPr lang="en-US"/>
        </a:p>
      </dgm:t>
    </dgm:pt>
    <dgm:pt modelId="{6AA663F1-F536-430F-9C60-667910777D2F}">
      <dgm:prSet custScaleX="163731" custScaleY="124436"/>
      <dgm:spPr/>
      <dgm:t>
        <a:bodyPr/>
        <a:lstStyle/>
        <a:p>
          <a:endParaRPr lang="en-US"/>
        </a:p>
      </dgm:t>
    </dgm:pt>
    <dgm:pt modelId="{D03ED618-DE90-4D88-9553-38DAA2DD5BD9}" type="parTrans" cxnId="{A918E2F2-900C-4C8F-909B-BDA7330D9F85}">
      <dgm:prSet custAng="10800000" custScaleX="151848"/>
      <dgm:spPr/>
      <dgm:t>
        <a:bodyPr/>
        <a:lstStyle/>
        <a:p>
          <a:endParaRPr lang="en-US" dirty="0"/>
        </a:p>
      </dgm:t>
    </dgm:pt>
    <dgm:pt modelId="{1866F6FB-23BC-4854-A9F4-C8EFABB88B09}" type="sibTrans" cxnId="{A918E2F2-900C-4C8F-909B-BDA7330D9F85}">
      <dgm:prSet/>
      <dgm:spPr/>
      <dgm:t>
        <a:bodyPr/>
        <a:lstStyle/>
        <a:p>
          <a:endParaRPr lang="en-US"/>
        </a:p>
      </dgm:t>
    </dgm:pt>
    <dgm:pt modelId="{BB42C368-DC94-43E9-A806-0858EB41F4F0}">
      <dgm:prSet/>
      <dgm:spPr/>
      <dgm:t>
        <a:bodyPr/>
        <a:lstStyle/>
        <a:p>
          <a:endParaRPr lang="en-US"/>
        </a:p>
      </dgm:t>
    </dgm:pt>
    <dgm:pt modelId="{EC136CFD-F535-4F41-8056-0D674CEDD0C3}" type="parTrans" cxnId="{B05D608A-DA24-41D4-92AE-87B3E85CEF21}">
      <dgm:prSet/>
      <dgm:spPr/>
      <dgm:t>
        <a:bodyPr/>
        <a:lstStyle/>
        <a:p>
          <a:endParaRPr lang="en-US"/>
        </a:p>
      </dgm:t>
    </dgm:pt>
    <dgm:pt modelId="{79EB7401-B70C-4C9F-B3DB-E044E8D759B6}" type="sibTrans" cxnId="{B05D608A-DA24-41D4-92AE-87B3E85CEF21}">
      <dgm:prSet/>
      <dgm:spPr/>
      <dgm:t>
        <a:bodyPr/>
        <a:lstStyle/>
        <a:p>
          <a:endParaRPr lang="en-US"/>
        </a:p>
      </dgm:t>
    </dgm:pt>
    <dgm:pt modelId="{3FFBB8BD-68E8-4173-B1E4-7D6992CE8BD5}">
      <dgm:prSet/>
      <dgm:spPr/>
      <dgm:t>
        <a:bodyPr/>
        <a:lstStyle/>
        <a:p>
          <a:endParaRPr lang="en-US"/>
        </a:p>
      </dgm:t>
    </dgm:pt>
    <dgm:pt modelId="{906E0B19-B4FC-422E-96BA-14E5D6D62674}" type="parTrans" cxnId="{CE4CC0DB-4D9C-4226-89F9-0E8179BD7467}">
      <dgm:prSet/>
      <dgm:spPr/>
      <dgm:t>
        <a:bodyPr/>
        <a:lstStyle/>
        <a:p>
          <a:endParaRPr lang="en-US"/>
        </a:p>
      </dgm:t>
    </dgm:pt>
    <dgm:pt modelId="{4B0B7798-750C-41CC-A201-7E3F4E79AE46}" type="sibTrans" cxnId="{CE4CC0DB-4D9C-4226-89F9-0E8179BD7467}">
      <dgm:prSet/>
      <dgm:spPr/>
      <dgm:t>
        <a:bodyPr/>
        <a:lstStyle/>
        <a:p>
          <a:endParaRPr lang="en-US"/>
        </a:p>
      </dgm:t>
    </dgm:pt>
    <dgm:pt modelId="{D2A6D9E9-4355-4DF1-947A-CDDBE7506D13}">
      <dgm:prSet/>
      <dgm:spPr/>
      <dgm:t>
        <a:bodyPr/>
        <a:lstStyle/>
        <a:p>
          <a:endParaRPr lang="en-US"/>
        </a:p>
      </dgm:t>
    </dgm:pt>
    <dgm:pt modelId="{8F4B6268-A084-41E8-8261-CC366EA204BE}" type="parTrans" cxnId="{A29930CB-7859-456E-943C-4A8F3E178E21}">
      <dgm:prSet/>
      <dgm:spPr/>
      <dgm:t>
        <a:bodyPr/>
        <a:lstStyle/>
        <a:p>
          <a:endParaRPr lang="en-US"/>
        </a:p>
      </dgm:t>
    </dgm:pt>
    <dgm:pt modelId="{0FD04B37-4B0C-470A-927D-FB52842CBB1D}" type="sibTrans" cxnId="{A29930CB-7859-456E-943C-4A8F3E178E21}">
      <dgm:prSet/>
      <dgm:spPr/>
      <dgm:t>
        <a:bodyPr/>
        <a:lstStyle/>
        <a:p>
          <a:endParaRPr lang="en-US"/>
        </a:p>
      </dgm:t>
    </dgm:pt>
    <dgm:pt modelId="{2B0E698E-98D2-4580-98E7-3D59BE7AE4CC}">
      <dgm:prSet/>
      <dgm:spPr/>
      <dgm:t>
        <a:bodyPr/>
        <a:lstStyle/>
        <a:p>
          <a:endParaRPr lang="en-US"/>
        </a:p>
      </dgm:t>
    </dgm:pt>
    <dgm:pt modelId="{1D6306CD-5958-4A56-935B-488BA27378D5}" type="parTrans" cxnId="{0C1A6BCF-126E-4640-B10A-78F46F3C05A2}">
      <dgm:prSet/>
      <dgm:spPr/>
      <dgm:t>
        <a:bodyPr/>
        <a:lstStyle/>
        <a:p>
          <a:endParaRPr lang="en-US"/>
        </a:p>
      </dgm:t>
    </dgm:pt>
    <dgm:pt modelId="{44E8571E-DA92-4292-93AD-7276B39655A1}" type="sibTrans" cxnId="{0C1A6BCF-126E-4640-B10A-78F46F3C05A2}">
      <dgm:prSet/>
      <dgm:spPr/>
      <dgm:t>
        <a:bodyPr/>
        <a:lstStyle/>
        <a:p>
          <a:endParaRPr lang="en-US"/>
        </a:p>
      </dgm:t>
    </dgm:pt>
    <dgm:pt modelId="{9883444D-AE4E-4A3A-BBC9-A011ACD95F98}">
      <dgm:prSet/>
      <dgm:spPr/>
      <dgm:t>
        <a:bodyPr/>
        <a:lstStyle/>
        <a:p>
          <a:endParaRPr lang="en-US"/>
        </a:p>
      </dgm:t>
    </dgm:pt>
    <dgm:pt modelId="{81FD214A-2A53-4769-ACE2-2240A75BB320}" type="parTrans" cxnId="{5E4067BE-49FC-46EA-AED3-ED7478DD4E85}">
      <dgm:prSet/>
      <dgm:spPr/>
      <dgm:t>
        <a:bodyPr/>
        <a:lstStyle/>
        <a:p>
          <a:endParaRPr lang="en-US"/>
        </a:p>
      </dgm:t>
    </dgm:pt>
    <dgm:pt modelId="{6B14909F-2DAF-436B-8199-F928147A5A9F}" type="sibTrans" cxnId="{5E4067BE-49FC-46EA-AED3-ED7478DD4E85}">
      <dgm:prSet/>
      <dgm:spPr/>
      <dgm:t>
        <a:bodyPr/>
        <a:lstStyle/>
        <a:p>
          <a:endParaRPr lang="en-US"/>
        </a:p>
      </dgm:t>
    </dgm:pt>
    <dgm:pt modelId="{F1C727AB-A1D7-488A-8176-02200F9FC0A1}">
      <dgm:prSet/>
      <dgm:spPr/>
      <dgm:t>
        <a:bodyPr/>
        <a:lstStyle/>
        <a:p>
          <a:endParaRPr lang="en-US"/>
        </a:p>
      </dgm:t>
    </dgm:pt>
    <dgm:pt modelId="{F8C1CCFB-889F-4EB2-B7FF-01D8B53A8BE4}" type="parTrans" cxnId="{524FD46B-CA47-43CC-B5B7-8183A4B0071D}">
      <dgm:prSet/>
      <dgm:spPr/>
      <dgm:t>
        <a:bodyPr/>
        <a:lstStyle/>
        <a:p>
          <a:endParaRPr lang="en-US"/>
        </a:p>
      </dgm:t>
    </dgm:pt>
    <dgm:pt modelId="{D07B8967-2E62-4D2F-9CC9-21028CFA2260}" type="sibTrans" cxnId="{524FD46B-CA47-43CC-B5B7-8183A4B0071D}">
      <dgm:prSet/>
      <dgm:spPr/>
      <dgm:t>
        <a:bodyPr/>
        <a:lstStyle/>
        <a:p>
          <a:endParaRPr lang="en-US"/>
        </a:p>
      </dgm:t>
    </dgm:pt>
    <dgm:pt modelId="{0542461C-32E6-48E7-A54D-E5C9CBF78D54}">
      <dgm:prSet/>
      <dgm:spPr/>
      <dgm:t>
        <a:bodyPr/>
        <a:lstStyle/>
        <a:p>
          <a:endParaRPr lang="en-US"/>
        </a:p>
      </dgm:t>
    </dgm:pt>
    <dgm:pt modelId="{38F93F29-5901-43C8-9A43-08EB346D34DB}" type="parTrans" cxnId="{E69B77FE-7CE9-4FC9-9338-CD3C0460F639}">
      <dgm:prSet/>
      <dgm:spPr/>
      <dgm:t>
        <a:bodyPr/>
        <a:lstStyle/>
        <a:p>
          <a:endParaRPr lang="en-US"/>
        </a:p>
      </dgm:t>
    </dgm:pt>
    <dgm:pt modelId="{E54341FC-1CB8-40CF-AA5C-33C27AEEE493}" type="sibTrans" cxnId="{E69B77FE-7CE9-4FC9-9338-CD3C0460F639}">
      <dgm:prSet/>
      <dgm:spPr/>
      <dgm:t>
        <a:bodyPr/>
        <a:lstStyle/>
        <a:p>
          <a:endParaRPr lang="en-US"/>
        </a:p>
      </dgm:t>
    </dgm:pt>
    <dgm:pt modelId="{167A4719-6353-4FDA-A1D8-35A28033B0CE}">
      <dgm:prSet/>
      <dgm:spPr/>
      <dgm:t>
        <a:bodyPr/>
        <a:lstStyle/>
        <a:p>
          <a:endParaRPr lang="en-US"/>
        </a:p>
      </dgm:t>
    </dgm:pt>
    <dgm:pt modelId="{B8C8DDDC-A22B-4A2D-8AF8-8D421A4DB180}" type="parTrans" cxnId="{3C8BCFB6-9A78-4669-93BB-C69A0FC3D89E}">
      <dgm:prSet/>
      <dgm:spPr/>
      <dgm:t>
        <a:bodyPr/>
        <a:lstStyle/>
        <a:p>
          <a:endParaRPr lang="en-US"/>
        </a:p>
      </dgm:t>
    </dgm:pt>
    <dgm:pt modelId="{D1FB81C3-4C27-42F7-ABFE-6313B767E371}" type="sibTrans" cxnId="{3C8BCFB6-9A78-4669-93BB-C69A0FC3D89E}">
      <dgm:prSet/>
      <dgm:spPr/>
      <dgm:t>
        <a:bodyPr/>
        <a:lstStyle/>
        <a:p>
          <a:endParaRPr lang="en-US"/>
        </a:p>
      </dgm:t>
    </dgm:pt>
    <dgm:pt modelId="{B6BB1A53-9B36-4049-B05C-8F2AB59DF227}">
      <dgm:prSet/>
      <dgm:spPr/>
      <dgm:t>
        <a:bodyPr/>
        <a:lstStyle/>
        <a:p>
          <a:endParaRPr lang="en-US"/>
        </a:p>
      </dgm:t>
    </dgm:pt>
    <dgm:pt modelId="{10B75FFF-439C-4664-BE6E-88F92676745A}" type="parTrans" cxnId="{5FD70F58-C6AE-4646-89A6-9768CF0E3A3B}">
      <dgm:prSet/>
      <dgm:spPr/>
      <dgm:t>
        <a:bodyPr/>
        <a:lstStyle/>
        <a:p>
          <a:endParaRPr lang="en-US"/>
        </a:p>
      </dgm:t>
    </dgm:pt>
    <dgm:pt modelId="{E9B0BA32-5F1E-444A-9D05-FFA918280B0D}" type="sibTrans" cxnId="{5FD70F58-C6AE-4646-89A6-9768CF0E3A3B}">
      <dgm:prSet/>
      <dgm:spPr/>
      <dgm:t>
        <a:bodyPr/>
        <a:lstStyle/>
        <a:p>
          <a:endParaRPr lang="en-US"/>
        </a:p>
      </dgm:t>
    </dgm:pt>
    <dgm:pt modelId="{7E87A3EE-B88D-4225-B0A4-7822DB498566}">
      <dgm:prSet/>
      <dgm:spPr/>
      <dgm:t>
        <a:bodyPr/>
        <a:lstStyle/>
        <a:p>
          <a:endParaRPr lang="en-US"/>
        </a:p>
      </dgm:t>
    </dgm:pt>
    <dgm:pt modelId="{CA81CE79-A01E-4678-BBB6-B0A5ED65CE85}" type="parTrans" cxnId="{28566C0A-1D44-4E2B-A732-D983B15264F4}">
      <dgm:prSet/>
      <dgm:spPr/>
      <dgm:t>
        <a:bodyPr/>
        <a:lstStyle/>
        <a:p>
          <a:endParaRPr lang="en-US"/>
        </a:p>
      </dgm:t>
    </dgm:pt>
    <dgm:pt modelId="{2B9E6ADB-8325-4BAD-AD03-20D25720317D}" type="sibTrans" cxnId="{28566C0A-1D44-4E2B-A732-D983B15264F4}">
      <dgm:prSet/>
      <dgm:spPr/>
      <dgm:t>
        <a:bodyPr/>
        <a:lstStyle/>
        <a:p>
          <a:endParaRPr lang="en-US"/>
        </a:p>
      </dgm:t>
    </dgm:pt>
    <dgm:pt modelId="{A5E1F539-838D-4E0A-A2D0-CCD28F5BA523}">
      <dgm:prSet/>
      <dgm:spPr/>
      <dgm:t>
        <a:bodyPr/>
        <a:lstStyle/>
        <a:p>
          <a:endParaRPr lang="en-US"/>
        </a:p>
      </dgm:t>
    </dgm:pt>
    <dgm:pt modelId="{3AF22089-4D0A-4DB8-9805-D4F670007707}" type="parTrans" cxnId="{0871CAC1-DB98-4B57-917D-0547DF16EA43}">
      <dgm:prSet/>
      <dgm:spPr/>
      <dgm:t>
        <a:bodyPr/>
        <a:lstStyle/>
        <a:p>
          <a:endParaRPr lang="en-US"/>
        </a:p>
      </dgm:t>
    </dgm:pt>
    <dgm:pt modelId="{8BEE67B1-618D-4FE2-8295-73E4CEFEA852}" type="sibTrans" cxnId="{0871CAC1-DB98-4B57-917D-0547DF16EA43}">
      <dgm:prSet/>
      <dgm:spPr/>
      <dgm:t>
        <a:bodyPr/>
        <a:lstStyle/>
        <a:p>
          <a:endParaRPr lang="en-US"/>
        </a:p>
      </dgm:t>
    </dgm:pt>
    <dgm:pt modelId="{AD4D1AF6-E1DF-4F70-A824-B8FAB1457811}">
      <dgm:prSet/>
      <dgm:spPr/>
      <dgm:t>
        <a:bodyPr/>
        <a:lstStyle/>
        <a:p>
          <a:endParaRPr lang="en-US"/>
        </a:p>
      </dgm:t>
    </dgm:pt>
    <dgm:pt modelId="{5F061251-4A49-402A-A99C-A03F5BCFA2A5}" type="parTrans" cxnId="{4039692D-602C-4971-81C8-0E0EA116E090}">
      <dgm:prSet/>
      <dgm:spPr/>
      <dgm:t>
        <a:bodyPr/>
        <a:lstStyle/>
        <a:p>
          <a:endParaRPr lang="en-US"/>
        </a:p>
      </dgm:t>
    </dgm:pt>
    <dgm:pt modelId="{2C7C1CED-5BA5-4CEA-A63F-373A6F44C954}" type="sibTrans" cxnId="{4039692D-602C-4971-81C8-0E0EA116E090}">
      <dgm:prSet/>
      <dgm:spPr/>
      <dgm:t>
        <a:bodyPr/>
        <a:lstStyle/>
        <a:p>
          <a:endParaRPr lang="en-US"/>
        </a:p>
      </dgm:t>
    </dgm:pt>
    <dgm:pt modelId="{549E2463-CD63-4D25-9913-FED1F0992D7C}" type="pres">
      <dgm:prSet presAssocID="{5F59CAC0-87A1-4925-8FBE-DC797AF59082}" presName="Name0" presStyleCnt="0">
        <dgm:presLayoutVars>
          <dgm:chMax val="1"/>
          <dgm:dir/>
          <dgm:animLvl val="ctr"/>
          <dgm:resizeHandles val="exact"/>
        </dgm:presLayoutVars>
      </dgm:prSet>
      <dgm:spPr/>
    </dgm:pt>
    <dgm:pt modelId="{4C5931A7-E9A1-4D75-B80A-10578176212F}" type="pres">
      <dgm:prSet presAssocID="{886BEF57-A420-4435-8F78-33566776B3E5}" presName="centerShape" presStyleLbl="node0" presStyleIdx="0" presStyleCnt="1" custScaleX="84002" custScaleY="81366" custLinFactNeighborX="697" custLinFactNeighborY="967"/>
      <dgm:spPr/>
    </dgm:pt>
    <dgm:pt modelId="{C6B59613-7FCF-4A0E-91BE-48F7932FD960}" type="pres">
      <dgm:prSet presAssocID="{C5B4C427-9EE8-41DA-95E4-7A1984D12799}" presName="parTrans" presStyleLbl="sibTrans2D1" presStyleIdx="0" presStyleCnt="4" custAng="10720140" custScaleX="151848"/>
      <dgm:spPr/>
    </dgm:pt>
    <dgm:pt modelId="{01A83C42-F03B-423F-B3A6-021ACEC14020}" type="pres">
      <dgm:prSet presAssocID="{C5B4C427-9EE8-41DA-95E4-7A1984D12799}" presName="connectorText" presStyleLbl="sibTrans2D1" presStyleIdx="0" presStyleCnt="4"/>
      <dgm:spPr/>
    </dgm:pt>
    <dgm:pt modelId="{CA20A26E-1E66-40A3-B3FC-EE8AAE2F4ABB}" type="pres">
      <dgm:prSet presAssocID="{006EE003-2FF3-4018-A2AD-57EE5C7AD8F3}" presName="node" presStyleLbl="node1" presStyleIdx="0" presStyleCnt="4" custScaleX="241948" custScaleY="142490" custRadScaleRad="103374" custRadScaleInc="2862">
        <dgm:presLayoutVars>
          <dgm:bulletEnabled val="1"/>
        </dgm:presLayoutVars>
      </dgm:prSet>
      <dgm:spPr>
        <a:prstGeom prst="roundRect">
          <a:avLst/>
        </a:prstGeom>
      </dgm:spPr>
    </dgm:pt>
    <dgm:pt modelId="{0496FFBF-D34C-41A0-92BE-7D5428E824EA}" type="pres">
      <dgm:prSet presAssocID="{CE7E089F-F74C-482A-A6CF-DF48EEB50E52}" presName="parTrans" presStyleLbl="sibTrans2D1" presStyleIdx="1" presStyleCnt="4" custAng="10804725" custScaleX="112676" custScaleY="94166" custLinFactNeighborX="-12350" custLinFactNeighborY="5739"/>
      <dgm:spPr/>
    </dgm:pt>
    <dgm:pt modelId="{6F2DA195-8CE0-4B70-B493-ED90D21F1B56}" type="pres">
      <dgm:prSet presAssocID="{CE7E089F-F74C-482A-A6CF-DF48EEB50E52}" presName="connectorText" presStyleLbl="sibTrans2D1" presStyleIdx="1" presStyleCnt="4"/>
      <dgm:spPr/>
    </dgm:pt>
    <dgm:pt modelId="{C8C4F508-84FD-4214-9C88-3166989C14EE}" type="pres">
      <dgm:prSet presAssocID="{D2A71E96-A314-45B3-A221-FBD41C6CDA15}" presName="node" presStyleLbl="node1" presStyleIdx="1" presStyleCnt="4" custScaleX="241948" custScaleY="142491" custRadScaleRad="156214" custRadScaleInc="-178">
        <dgm:presLayoutVars>
          <dgm:bulletEnabled val="1"/>
        </dgm:presLayoutVars>
      </dgm:prSet>
      <dgm:spPr>
        <a:prstGeom prst="roundRect">
          <a:avLst/>
        </a:prstGeom>
      </dgm:spPr>
    </dgm:pt>
    <dgm:pt modelId="{CC2C96DB-A74A-47D6-9467-C059F8C07079}" type="pres">
      <dgm:prSet presAssocID="{D2899A8C-DC6A-473A-A954-3FB06575E644}" presName="parTrans" presStyleLbl="sibTrans2D1" presStyleIdx="2" presStyleCnt="4" custAng="10800000" custScaleX="146939"/>
      <dgm:spPr/>
    </dgm:pt>
    <dgm:pt modelId="{68A81558-FB4F-41C2-A3FF-0EC939A7FFDB}" type="pres">
      <dgm:prSet presAssocID="{D2899A8C-DC6A-473A-A954-3FB06575E644}" presName="connectorText" presStyleLbl="sibTrans2D1" presStyleIdx="2" presStyleCnt="4"/>
      <dgm:spPr/>
    </dgm:pt>
    <dgm:pt modelId="{B77C2E5E-6932-4676-9E5E-DB960ADA90EF}" type="pres">
      <dgm:prSet presAssocID="{D1106502-2A09-4D03-88F5-6F8DF55237B0}" presName="node" presStyleLbl="node1" presStyleIdx="2" presStyleCnt="4" custScaleX="241948" custScaleY="142490">
        <dgm:presLayoutVars>
          <dgm:bulletEnabled val="1"/>
        </dgm:presLayoutVars>
      </dgm:prSet>
      <dgm:spPr>
        <a:prstGeom prst="roundRect">
          <a:avLst/>
        </a:prstGeom>
      </dgm:spPr>
    </dgm:pt>
    <dgm:pt modelId="{05429D2F-CC66-4EDC-81F1-28D1E27EC0B8}" type="pres">
      <dgm:prSet presAssocID="{3E1DE141-55B9-41EA-8ECF-64408043B830}" presName="parTrans" presStyleLbl="sibTrans2D1" presStyleIdx="3" presStyleCnt="4" custAng="10800000" custScaleX="118453" custScaleY="94098"/>
      <dgm:spPr/>
    </dgm:pt>
    <dgm:pt modelId="{3CB2D5F4-5196-4931-8BF1-372BCADA0441}" type="pres">
      <dgm:prSet presAssocID="{3E1DE141-55B9-41EA-8ECF-64408043B830}" presName="connectorText" presStyleLbl="sibTrans2D1" presStyleIdx="3" presStyleCnt="4"/>
      <dgm:spPr/>
    </dgm:pt>
    <dgm:pt modelId="{8CD5EE12-0236-438D-8DBC-5B4DEF65F3CF}" type="pres">
      <dgm:prSet presAssocID="{3D6449FF-C446-4108-AA33-A3EC68294910}" presName="node" presStyleLbl="node1" presStyleIdx="3" presStyleCnt="4" custScaleX="241795" custScaleY="142490" custRadScaleRad="154141" custRadScaleInc="1095">
        <dgm:presLayoutVars>
          <dgm:bulletEnabled val="1"/>
        </dgm:presLayoutVars>
      </dgm:prSet>
      <dgm:spPr>
        <a:prstGeom prst="roundRect">
          <a:avLst/>
        </a:prstGeom>
      </dgm:spPr>
    </dgm:pt>
  </dgm:ptLst>
  <dgm:cxnLst>
    <dgm:cxn modelId="{1852B103-799D-4AB6-86B1-B2564EB7915C}" type="presOf" srcId="{CE7E089F-F74C-482A-A6CF-DF48EEB50E52}" destId="{6F2DA195-8CE0-4B70-B493-ED90D21F1B56}" srcOrd="1" destOrd="0" presId="urn:microsoft.com/office/officeart/2005/8/layout/radial5"/>
    <dgm:cxn modelId="{28566C0A-1D44-4E2B-A732-D983B15264F4}" srcId="{5F59CAC0-87A1-4925-8FBE-DC797AF59082}" destId="{7E87A3EE-B88D-4225-B0A4-7822DB498566}" srcOrd="11" destOrd="0" parTransId="{CA81CE79-A01E-4678-BBB6-B0A5ED65CE85}" sibTransId="{2B9E6ADB-8325-4BAD-AD03-20D25720317D}"/>
    <dgm:cxn modelId="{4BEEBC12-0666-47A3-B927-593653F54E55}" srcId="{886BEF57-A420-4435-8F78-33566776B3E5}" destId="{D1106502-2A09-4D03-88F5-6F8DF55237B0}" srcOrd="2" destOrd="0" parTransId="{D2899A8C-DC6A-473A-A954-3FB06575E644}" sibTransId="{28CA0C7A-28A0-47DE-B6E3-4C5119004EE7}"/>
    <dgm:cxn modelId="{CC18101E-D5CE-4271-A912-049C87C5DDD9}" type="presOf" srcId="{3E1DE141-55B9-41EA-8ECF-64408043B830}" destId="{05429D2F-CC66-4EDC-81F1-28D1E27EC0B8}" srcOrd="0" destOrd="0" presId="urn:microsoft.com/office/officeart/2005/8/layout/radial5"/>
    <dgm:cxn modelId="{4039692D-602C-4971-81C8-0E0EA116E090}" srcId="{5F59CAC0-87A1-4925-8FBE-DC797AF59082}" destId="{AD4D1AF6-E1DF-4F70-A824-B8FAB1457811}" srcOrd="13" destOrd="0" parTransId="{5F061251-4A49-402A-A99C-A03F5BCFA2A5}" sibTransId="{2C7C1CED-5BA5-4CEA-A63F-373A6F44C954}"/>
    <dgm:cxn modelId="{1B7F2233-CFE0-4BA2-8E57-EF488D9D25FE}" type="presOf" srcId="{D2899A8C-DC6A-473A-A954-3FB06575E644}" destId="{68A81558-FB4F-41C2-A3FF-0EC939A7FFDB}" srcOrd="1" destOrd="0" presId="urn:microsoft.com/office/officeart/2005/8/layout/radial5"/>
    <dgm:cxn modelId="{45504D47-C1B4-413E-938B-67B0521EE2D4}" type="presOf" srcId="{C5B4C427-9EE8-41DA-95E4-7A1984D12799}" destId="{C6B59613-7FCF-4A0E-91BE-48F7932FD960}" srcOrd="0" destOrd="0" presId="urn:microsoft.com/office/officeart/2005/8/layout/radial5"/>
    <dgm:cxn modelId="{524FD46B-CA47-43CC-B5B7-8183A4B0071D}" srcId="{5F59CAC0-87A1-4925-8FBE-DC797AF59082}" destId="{F1C727AB-A1D7-488A-8176-02200F9FC0A1}" srcOrd="7" destOrd="0" parTransId="{F8C1CCFB-889F-4EB2-B7FF-01D8B53A8BE4}" sibTransId="{D07B8967-2E62-4D2F-9CC9-21028CFA2260}"/>
    <dgm:cxn modelId="{37A8CD51-1C0B-4673-A311-0561616AEE6D}" type="presOf" srcId="{3E1DE141-55B9-41EA-8ECF-64408043B830}" destId="{3CB2D5F4-5196-4931-8BF1-372BCADA0441}" srcOrd="1" destOrd="0" presId="urn:microsoft.com/office/officeart/2005/8/layout/radial5"/>
    <dgm:cxn modelId="{5FD70F58-C6AE-4646-89A6-9768CF0E3A3B}" srcId="{5F59CAC0-87A1-4925-8FBE-DC797AF59082}" destId="{B6BB1A53-9B36-4049-B05C-8F2AB59DF227}" srcOrd="10" destOrd="0" parTransId="{10B75FFF-439C-4664-BE6E-88F92676745A}" sibTransId="{E9B0BA32-5F1E-444A-9D05-FFA918280B0D}"/>
    <dgm:cxn modelId="{5F34A158-5156-4198-9255-E0804DEAFAFC}" type="presOf" srcId="{D2899A8C-DC6A-473A-A954-3FB06575E644}" destId="{CC2C96DB-A74A-47D6-9467-C059F8C07079}" srcOrd="0" destOrd="0" presId="urn:microsoft.com/office/officeart/2005/8/layout/radial5"/>
    <dgm:cxn modelId="{B05D608A-DA24-41D4-92AE-87B3E85CEF21}" srcId="{5F59CAC0-87A1-4925-8FBE-DC797AF59082}" destId="{BB42C368-DC94-43E9-A806-0858EB41F4F0}" srcOrd="2" destOrd="0" parTransId="{EC136CFD-F535-4F41-8056-0D674CEDD0C3}" sibTransId="{79EB7401-B70C-4C9F-B3DB-E044E8D759B6}"/>
    <dgm:cxn modelId="{4B316C9D-BC12-4182-9CDE-D08B8603E74F}" type="presOf" srcId="{D2A71E96-A314-45B3-A221-FBD41C6CDA15}" destId="{C8C4F508-84FD-4214-9C88-3166989C14EE}" srcOrd="0" destOrd="0" presId="urn:microsoft.com/office/officeart/2005/8/layout/radial5"/>
    <dgm:cxn modelId="{C4D820A9-1243-4ACA-B2B3-DCD15C093440}" type="presOf" srcId="{CE7E089F-F74C-482A-A6CF-DF48EEB50E52}" destId="{0496FFBF-D34C-41A0-92BE-7D5428E824EA}" srcOrd="0" destOrd="0" presId="urn:microsoft.com/office/officeart/2005/8/layout/radial5"/>
    <dgm:cxn modelId="{BC8756AB-84B7-4540-8A64-EA7A717D46DD}" type="presOf" srcId="{D1106502-2A09-4D03-88F5-6F8DF55237B0}" destId="{B77C2E5E-6932-4676-9E5E-DB960ADA90EF}" srcOrd="0" destOrd="0" presId="urn:microsoft.com/office/officeart/2005/8/layout/radial5"/>
    <dgm:cxn modelId="{39100EB5-D971-4D6F-A868-B4E7FF4E59FA}" type="presOf" srcId="{5F59CAC0-87A1-4925-8FBE-DC797AF59082}" destId="{549E2463-CD63-4D25-9913-FED1F0992D7C}" srcOrd="0" destOrd="0" presId="urn:microsoft.com/office/officeart/2005/8/layout/radial5"/>
    <dgm:cxn modelId="{3C8BCFB6-9A78-4669-93BB-C69A0FC3D89E}" srcId="{5F59CAC0-87A1-4925-8FBE-DC797AF59082}" destId="{167A4719-6353-4FDA-A1D8-35A28033B0CE}" srcOrd="9" destOrd="0" parTransId="{B8C8DDDC-A22B-4A2D-8AF8-8D421A4DB180}" sibTransId="{D1FB81C3-4C27-42F7-ABFE-6313B767E371}"/>
    <dgm:cxn modelId="{A35713BE-87CB-43A4-B3AB-92DB6BF74B66}" srcId="{886BEF57-A420-4435-8F78-33566776B3E5}" destId="{3D6449FF-C446-4108-AA33-A3EC68294910}" srcOrd="3" destOrd="0" parTransId="{3E1DE141-55B9-41EA-8ECF-64408043B830}" sibTransId="{2DA5878D-257B-4E17-8678-55631A6AE683}"/>
    <dgm:cxn modelId="{5E4067BE-49FC-46EA-AED3-ED7478DD4E85}" srcId="{5F59CAC0-87A1-4925-8FBE-DC797AF59082}" destId="{9883444D-AE4E-4A3A-BBC9-A011ACD95F98}" srcOrd="6" destOrd="0" parTransId="{81FD214A-2A53-4769-ACE2-2240A75BB320}" sibTransId="{6B14909F-2DAF-436B-8199-F928147A5A9F}"/>
    <dgm:cxn modelId="{0871CAC1-DB98-4B57-917D-0547DF16EA43}" srcId="{5F59CAC0-87A1-4925-8FBE-DC797AF59082}" destId="{A5E1F539-838D-4E0A-A2D0-CCD28F5BA523}" srcOrd="12" destOrd="0" parTransId="{3AF22089-4D0A-4DB8-9805-D4F670007707}" sibTransId="{8BEE67B1-618D-4FE2-8295-73E4CEFEA852}"/>
    <dgm:cxn modelId="{8C13ABC7-616D-47C6-9D3C-D4D33CDEAF1E}" type="presOf" srcId="{886BEF57-A420-4435-8F78-33566776B3E5}" destId="{4C5931A7-E9A1-4D75-B80A-10578176212F}" srcOrd="0" destOrd="0" presId="urn:microsoft.com/office/officeart/2005/8/layout/radial5"/>
    <dgm:cxn modelId="{A29930CB-7859-456E-943C-4A8F3E178E21}" srcId="{5F59CAC0-87A1-4925-8FBE-DC797AF59082}" destId="{D2A6D9E9-4355-4DF1-947A-CDDBE7506D13}" srcOrd="4" destOrd="0" parTransId="{8F4B6268-A084-41E8-8261-CC366EA204BE}" sibTransId="{0FD04B37-4B0C-470A-927D-FB52842CBB1D}"/>
    <dgm:cxn modelId="{0C1A6BCF-126E-4640-B10A-78F46F3C05A2}" srcId="{5F59CAC0-87A1-4925-8FBE-DC797AF59082}" destId="{2B0E698E-98D2-4580-98E7-3D59BE7AE4CC}" srcOrd="5" destOrd="0" parTransId="{1D6306CD-5958-4A56-935B-488BA27378D5}" sibTransId="{44E8571E-DA92-4292-93AD-7276B39655A1}"/>
    <dgm:cxn modelId="{916AA7CF-D90A-4D84-A7B4-ED63C7890D72}" srcId="{886BEF57-A420-4435-8F78-33566776B3E5}" destId="{006EE003-2FF3-4018-A2AD-57EE5C7AD8F3}" srcOrd="0" destOrd="0" parTransId="{C5B4C427-9EE8-41DA-95E4-7A1984D12799}" sibTransId="{9C9A1BC8-D6D4-49FF-BB00-E699C9510D4D}"/>
    <dgm:cxn modelId="{544196D4-86A0-4FDA-92AE-30A8708927EC}" srcId="{886BEF57-A420-4435-8F78-33566776B3E5}" destId="{D2A71E96-A314-45B3-A221-FBD41C6CDA15}" srcOrd="1" destOrd="0" parTransId="{CE7E089F-F74C-482A-A6CF-DF48EEB50E52}" sibTransId="{0F4E75E0-606A-4F51-A9E3-D5733C165BD2}"/>
    <dgm:cxn modelId="{646CD5D4-BCAA-4440-A31C-F9BAF8594B32}" srcId="{5F59CAC0-87A1-4925-8FBE-DC797AF59082}" destId="{886BEF57-A420-4435-8F78-33566776B3E5}" srcOrd="0" destOrd="0" parTransId="{D0A636DB-D572-4088-8DE9-1E7826829B78}" sibTransId="{7AC5A5D4-4818-434F-8A0E-72E310F257B2}"/>
    <dgm:cxn modelId="{0F67F8D4-259C-4C54-8233-4089D8EC3B72}" type="presOf" srcId="{C5B4C427-9EE8-41DA-95E4-7A1984D12799}" destId="{01A83C42-F03B-423F-B3A6-021ACEC14020}" srcOrd="1" destOrd="0" presId="urn:microsoft.com/office/officeart/2005/8/layout/radial5"/>
    <dgm:cxn modelId="{CE4CC0DB-4D9C-4226-89F9-0E8179BD7467}" srcId="{5F59CAC0-87A1-4925-8FBE-DC797AF59082}" destId="{3FFBB8BD-68E8-4173-B1E4-7D6992CE8BD5}" srcOrd="3" destOrd="0" parTransId="{906E0B19-B4FC-422E-96BA-14E5D6D62674}" sibTransId="{4B0B7798-750C-41CC-A201-7E3F4E79AE46}"/>
    <dgm:cxn modelId="{74BBDAE0-0534-425E-9023-055528A21C21}" type="presOf" srcId="{006EE003-2FF3-4018-A2AD-57EE5C7AD8F3}" destId="{CA20A26E-1E66-40A3-B3FC-EE8AAE2F4ABB}" srcOrd="0" destOrd="0" presId="urn:microsoft.com/office/officeart/2005/8/layout/radial5"/>
    <dgm:cxn modelId="{A918E2F2-900C-4C8F-909B-BDA7330D9F85}" srcId="{5F59CAC0-87A1-4925-8FBE-DC797AF59082}" destId="{6AA663F1-F536-430F-9C60-667910777D2F}" srcOrd="1" destOrd="0" parTransId="{D03ED618-DE90-4D88-9553-38DAA2DD5BD9}" sibTransId="{1866F6FB-23BC-4854-A9F4-C8EFABB88B09}"/>
    <dgm:cxn modelId="{E69B77FE-7CE9-4FC9-9338-CD3C0460F639}" srcId="{5F59CAC0-87A1-4925-8FBE-DC797AF59082}" destId="{0542461C-32E6-48E7-A54D-E5C9CBF78D54}" srcOrd="8" destOrd="0" parTransId="{38F93F29-5901-43C8-9A43-08EB346D34DB}" sibTransId="{E54341FC-1CB8-40CF-AA5C-33C27AEEE493}"/>
    <dgm:cxn modelId="{478C9AFF-3B86-44C5-A02A-C5C5150EC9B7}" type="presOf" srcId="{3D6449FF-C446-4108-AA33-A3EC68294910}" destId="{8CD5EE12-0236-438D-8DBC-5B4DEF65F3CF}" srcOrd="0" destOrd="0" presId="urn:microsoft.com/office/officeart/2005/8/layout/radial5"/>
    <dgm:cxn modelId="{1B51D249-5C30-4B4B-9127-C996AA7F64BF}" type="presParOf" srcId="{549E2463-CD63-4D25-9913-FED1F0992D7C}" destId="{4C5931A7-E9A1-4D75-B80A-10578176212F}" srcOrd="0" destOrd="0" presId="urn:microsoft.com/office/officeart/2005/8/layout/radial5"/>
    <dgm:cxn modelId="{5DAF8372-3F92-491C-BF80-040B52E01249}" type="presParOf" srcId="{549E2463-CD63-4D25-9913-FED1F0992D7C}" destId="{C6B59613-7FCF-4A0E-91BE-48F7932FD960}" srcOrd="1" destOrd="0" presId="urn:microsoft.com/office/officeart/2005/8/layout/radial5"/>
    <dgm:cxn modelId="{5125888A-5B87-4837-9384-CD4E362B01AE}" type="presParOf" srcId="{C6B59613-7FCF-4A0E-91BE-48F7932FD960}" destId="{01A83C42-F03B-423F-B3A6-021ACEC14020}" srcOrd="0" destOrd="0" presId="urn:microsoft.com/office/officeart/2005/8/layout/radial5"/>
    <dgm:cxn modelId="{F4D4EBD3-12B4-4DDC-A132-909D6F062674}" type="presParOf" srcId="{549E2463-CD63-4D25-9913-FED1F0992D7C}" destId="{CA20A26E-1E66-40A3-B3FC-EE8AAE2F4ABB}" srcOrd="2" destOrd="0" presId="urn:microsoft.com/office/officeart/2005/8/layout/radial5"/>
    <dgm:cxn modelId="{FA10FEFD-EA56-4B9A-B963-1A6F6326CA9E}" type="presParOf" srcId="{549E2463-CD63-4D25-9913-FED1F0992D7C}" destId="{0496FFBF-D34C-41A0-92BE-7D5428E824EA}" srcOrd="3" destOrd="0" presId="urn:microsoft.com/office/officeart/2005/8/layout/radial5"/>
    <dgm:cxn modelId="{352D440F-1F49-43AD-8C9E-1EBAF8EDC970}" type="presParOf" srcId="{0496FFBF-D34C-41A0-92BE-7D5428E824EA}" destId="{6F2DA195-8CE0-4B70-B493-ED90D21F1B56}" srcOrd="0" destOrd="0" presId="urn:microsoft.com/office/officeart/2005/8/layout/radial5"/>
    <dgm:cxn modelId="{6BAA0FD9-F6D3-4A49-BE8B-138D9C8BF8BE}" type="presParOf" srcId="{549E2463-CD63-4D25-9913-FED1F0992D7C}" destId="{C8C4F508-84FD-4214-9C88-3166989C14EE}" srcOrd="4" destOrd="0" presId="urn:microsoft.com/office/officeart/2005/8/layout/radial5"/>
    <dgm:cxn modelId="{DA8FE0FD-9277-429D-807B-D0649720AAD8}" type="presParOf" srcId="{549E2463-CD63-4D25-9913-FED1F0992D7C}" destId="{CC2C96DB-A74A-47D6-9467-C059F8C07079}" srcOrd="5" destOrd="0" presId="urn:microsoft.com/office/officeart/2005/8/layout/radial5"/>
    <dgm:cxn modelId="{112432B3-93C9-4391-B21D-04647DA4EAF4}" type="presParOf" srcId="{CC2C96DB-A74A-47D6-9467-C059F8C07079}" destId="{68A81558-FB4F-41C2-A3FF-0EC939A7FFDB}" srcOrd="0" destOrd="0" presId="urn:microsoft.com/office/officeart/2005/8/layout/radial5"/>
    <dgm:cxn modelId="{61704D7C-6D56-4080-87AA-A599752D75E7}" type="presParOf" srcId="{549E2463-CD63-4D25-9913-FED1F0992D7C}" destId="{B77C2E5E-6932-4676-9E5E-DB960ADA90EF}" srcOrd="6" destOrd="0" presId="urn:microsoft.com/office/officeart/2005/8/layout/radial5"/>
    <dgm:cxn modelId="{FEE5648B-6AEA-4B46-964E-D4AE9E786ABB}" type="presParOf" srcId="{549E2463-CD63-4D25-9913-FED1F0992D7C}" destId="{05429D2F-CC66-4EDC-81F1-28D1E27EC0B8}" srcOrd="7" destOrd="0" presId="urn:microsoft.com/office/officeart/2005/8/layout/radial5"/>
    <dgm:cxn modelId="{E35B0AE4-C125-49A8-AF1E-B0DCA43C7918}" type="presParOf" srcId="{05429D2F-CC66-4EDC-81F1-28D1E27EC0B8}" destId="{3CB2D5F4-5196-4931-8BF1-372BCADA0441}" srcOrd="0" destOrd="0" presId="urn:microsoft.com/office/officeart/2005/8/layout/radial5"/>
    <dgm:cxn modelId="{7753FE0A-100D-46FD-A9D9-3DA7482C13E8}" type="presParOf" srcId="{549E2463-CD63-4D25-9913-FED1F0992D7C}" destId="{8CD5EE12-0236-438D-8DBC-5B4DEF65F3CF}" srcOrd="8"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931A7-E9A1-4D75-B80A-10578176212F}">
      <dsp:nvSpPr>
        <dsp:cNvPr id="0" name=""/>
        <dsp:cNvSpPr/>
      </dsp:nvSpPr>
      <dsp:spPr>
        <a:xfrm>
          <a:off x="10154247" y="4653982"/>
          <a:ext cx="2567074" cy="2486519"/>
        </a:xfrm>
        <a:prstGeom prst="ellipse">
          <a:avLst/>
        </a:prstGeom>
        <a:solidFill>
          <a:srgbClr val="C71F3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rial" panose="020B0604020202020204" pitchFamily="34" charset="0"/>
              <a:ea typeface="+mn-ea"/>
              <a:cs typeface="Arial" panose="020B0604020202020204" pitchFamily="34" charset="0"/>
            </a:rPr>
            <a:t>SCD Pain as Whole Person Health Challenge</a:t>
          </a:r>
        </a:p>
      </dsp:txBody>
      <dsp:txXfrm>
        <a:off x="10530186" y="5018124"/>
        <a:ext cx="1815196" cy="1758235"/>
      </dsp:txXfrm>
    </dsp:sp>
    <dsp:sp modelId="{C6B59613-7FCF-4A0E-91BE-48F7932FD960}">
      <dsp:nvSpPr>
        <dsp:cNvPr id="0" name=""/>
        <dsp:cNvSpPr/>
      </dsp:nvSpPr>
      <dsp:spPr>
        <a:xfrm rot="5351485">
          <a:off x="11074757" y="3678310"/>
          <a:ext cx="757045" cy="1039029"/>
        </a:xfrm>
        <a:prstGeom prst="rightArrow">
          <a:avLst>
            <a:gd name="adj1" fmla="val 60000"/>
            <a:gd name="adj2" fmla="val 50000"/>
          </a:avLst>
        </a:prstGeom>
        <a:solidFill>
          <a:schemeClr val="bg1">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dirty="0">
            <a:solidFill>
              <a:srgbClr val="2A4E84"/>
            </a:solidFill>
            <a:latin typeface="Arial"/>
            <a:ea typeface="+mn-ea"/>
            <a:cs typeface="+mn-cs"/>
          </a:endParaRPr>
        </a:p>
      </dsp:txBody>
      <dsp:txXfrm>
        <a:off x="11186711" y="3772571"/>
        <a:ext cx="529932" cy="623417"/>
      </dsp:txXfrm>
    </dsp:sp>
    <dsp:sp modelId="{CA20A26E-1E66-40A3-B3FC-EE8AAE2F4ABB}">
      <dsp:nvSpPr>
        <dsp:cNvPr id="0" name=""/>
        <dsp:cNvSpPr/>
      </dsp:nvSpPr>
      <dsp:spPr>
        <a:xfrm>
          <a:off x="7780622" y="-641016"/>
          <a:ext cx="7393854" cy="4354449"/>
        </a:xfrm>
        <a:prstGeom prst="roundRect">
          <a:avLst/>
        </a:prstGeom>
        <a:solidFill>
          <a:srgbClr val="E87524"/>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latin typeface="Arial" panose="020B0604020202020204" pitchFamily="34" charset="0"/>
              <a:ea typeface="+mn-ea"/>
              <a:cs typeface="Arial" panose="020B0604020202020204" pitchFamily="34" charset="0"/>
            </a:rPr>
            <a:t>Framework</a:t>
          </a:r>
        </a:p>
        <a:p>
          <a:pPr marL="0" lvl="0" indent="0" algn="l" defTabSz="17780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Develop framework to enable translational and reverse translational studies</a:t>
          </a:r>
        </a:p>
        <a:p>
          <a:pPr marL="0" lvl="0" indent="0" algn="ctr" defTabSz="1778000">
            <a:lnSpc>
              <a:spcPct val="100000"/>
            </a:lnSpc>
            <a:spcBef>
              <a:spcPct val="0"/>
            </a:spcBef>
            <a:spcAft>
              <a:spcPts val="0"/>
            </a:spcAft>
            <a:buNone/>
          </a:pPr>
          <a:endParaRPr lang="en-US" sz="2000" b="1" kern="1200" dirty="0">
            <a:solidFill>
              <a:schemeClr val="bg1"/>
            </a:solidFill>
            <a:latin typeface="Arial" panose="020B0604020202020204" pitchFamily="34" charset="0"/>
            <a:ea typeface="+mn-ea"/>
            <a:cs typeface="Arial" panose="020B0604020202020204" pitchFamily="34" charset="0"/>
          </a:endParaRPr>
        </a:p>
      </dsp:txBody>
      <dsp:txXfrm>
        <a:off x="7993189" y="-428449"/>
        <a:ext cx="6968720" cy="3929315"/>
      </dsp:txXfrm>
    </dsp:sp>
    <dsp:sp modelId="{0496FFBF-D34C-41A0-92BE-7D5428E824EA}">
      <dsp:nvSpPr>
        <dsp:cNvPr id="0" name=""/>
        <dsp:cNvSpPr/>
      </dsp:nvSpPr>
      <dsp:spPr>
        <a:xfrm rot="10756935">
          <a:off x="12920021" y="5438735"/>
          <a:ext cx="982068" cy="978412"/>
        </a:xfrm>
        <a:prstGeom prst="rightArrow">
          <a:avLst>
            <a:gd name="adj1" fmla="val 60000"/>
            <a:gd name="adj2" fmla="val 50000"/>
          </a:avLst>
        </a:prstGeom>
        <a:solidFill>
          <a:schemeClr val="bg1">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dirty="0">
            <a:solidFill>
              <a:srgbClr val="2A4E84"/>
            </a:solidFill>
            <a:latin typeface="Arial"/>
            <a:ea typeface="+mn-ea"/>
            <a:cs typeface="+mn-cs"/>
          </a:endParaRPr>
        </a:p>
      </dsp:txBody>
      <dsp:txXfrm>
        <a:off x="13213533" y="5632579"/>
        <a:ext cx="688544" cy="587048"/>
      </dsp:txXfrm>
    </dsp:sp>
    <dsp:sp modelId="{C8C4F508-84FD-4214-9C88-3166989C14EE}">
      <dsp:nvSpPr>
        <dsp:cNvPr id="0" name=""/>
        <dsp:cNvSpPr/>
      </dsp:nvSpPr>
      <dsp:spPr>
        <a:xfrm>
          <a:off x="14364503" y="3627916"/>
          <a:ext cx="7393854" cy="4354479"/>
        </a:xfrm>
        <a:prstGeom prst="roundRect">
          <a:avLst/>
        </a:prstGeom>
        <a:solidFill>
          <a:srgbClr val="799B3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l" defTabSz="1778000">
            <a:lnSpc>
              <a:spcPct val="90000"/>
            </a:lnSpc>
            <a:spcBef>
              <a:spcPct val="0"/>
            </a:spcBef>
            <a:spcAft>
              <a:spcPct val="35000"/>
            </a:spcAft>
            <a:buNone/>
          </a:pPr>
          <a:endParaRPr lang="en-US" sz="4000" b="1" kern="1200" dirty="0">
            <a:solidFill>
              <a:schemeClr val="bg1"/>
            </a:solidFill>
            <a:latin typeface="Arial" panose="020B0604020202020204" pitchFamily="34" charset="0"/>
            <a:ea typeface="+mn-ea"/>
            <a:cs typeface="Arial" panose="020B0604020202020204" pitchFamily="34" charset="0"/>
          </a:endParaRPr>
        </a:p>
        <a:p>
          <a:pPr marL="0" lvl="0" indent="0" algn="l" defTabSz="1778000">
            <a:lnSpc>
              <a:spcPct val="90000"/>
            </a:lnSpc>
            <a:spcBef>
              <a:spcPct val="0"/>
            </a:spcBef>
            <a:spcAft>
              <a:spcPct val="35000"/>
            </a:spcAft>
            <a:buNone/>
          </a:pPr>
          <a:r>
            <a:rPr lang="en-US" sz="4000" b="1" kern="1200" dirty="0">
              <a:solidFill>
                <a:schemeClr val="bg1"/>
              </a:solidFill>
              <a:latin typeface="Arial" panose="020B0604020202020204" pitchFamily="34" charset="0"/>
              <a:ea typeface="+mn-ea"/>
              <a:cs typeface="Arial" panose="020B0604020202020204" pitchFamily="34" charset="0"/>
            </a:rPr>
            <a:t>Technology</a:t>
          </a:r>
        </a:p>
        <a:p>
          <a:pPr marL="0" lvl="0" indent="0" algn="l" defTabSz="1778000">
            <a:lnSpc>
              <a:spcPct val="90000"/>
            </a:lnSpc>
            <a:spcBef>
              <a:spcPct val="0"/>
            </a:spcBef>
            <a:spcAft>
              <a:spcPct val="35000"/>
            </a:spcAft>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Humanized animal model </a:t>
          </a:r>
        </a:p>
        <a:p>
          <a:pPr marL="0" lvl="0" indent="0" algn="l" defTabSz="1778000">
            <a:lnSpc>
              <a:spcPct val="90000"/>
            </a:lnSpc>
            <a:spcBef>
              <a:spcPct val="0"/>
            </a:spcBef>
            <a:spcAft>
              <a:spcPct val="35000"/>
            </a:spcAft>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Muscle, bone, joint, visceral models</a:t>
          </a:r>
        </a:p>
        <a:p>
          <a:pPr marL="0" lvl="0" indent="0" algn="l" defTabSz="1778000">
            <a:lnSpc>
              <a:spcPct val="90000"/>
            </a:lnSpc>
            <a:spcBef>
              <a:spcPct val="0"/>
            </a:spcBef>
            <a:spcAft>
              <a:spcPct val="35000"/>
            </a:spcAft>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Mechanism-based pain phenotyping</a:t>
          </a:r>
        </a:p>
        <a:p>
          <a:pPr marL="0" lvl="0" indent="0" algn="l" defTabSz="1778000">
            <a:lnSpc>
              <a:spcPct val="90000"/>
            </a:lnSpc>
            <a:spcBef>
              <a:spcPct val="0"/>
            </a:spcBef>
            <a:spcAft>
              <a:spcPct val="35000"/>
            </a:spcAft>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Human tissues (DRGs, iPSC cells)</a:t>
          </a:r>
        </a:p>
        <a:p>
          <a:pPr marL="0" lvl="0" indent="0" algn="l" defTabSz="1778000">
            <a:lnSpc>
              <a:spcPct val="90000"/>
            </a:lnSpc>
            <a:spcBef>
              <a:spcPct val="0"/>
            </a:spcBef>
            <a:spcAft>
              <a:spcPct val="35000"/>
            </a:spcAft>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Omics, microbiome, neuroimaging </a:t>
          </a:r>
        </a:p>
        <a:p>
          <a:pPr marL="0" lvl="0" indent="0" algn="l" defTabSz="1778000">
            <a:lnSpc>
              <a:spcPct val="90000"/>
            </a:lnSpc>
            <a:spcBef>
              <a:spcPct val="0"/>
            </a:spcBef>
            <a:spcAft>
              <a:spcPct val="35000"/>
            </a:spcAft>
            <a:buFont typeface="Arial" panose="020B0604020202020204" pitchFamily="34" charset="0"/>
            <a:buNone/>
          </a:pPr>
          <a:r>
            <a:rPr lang="en-US" sz="2800" b="1" kern="1200" dirty="0">
              <a:solidFill>
                <a:schemeClr val="bg1"/>
              </a:solidFill>
              <a:latin typeface="Arial" panose="020B0604020202020204" pitchFamily="34" charset="0"/>
              <a:ea typeface="+mn-ea"/>
              <a:cs typeface="Arial" panose="020B0604020202020204" pitchFamily="34" charset="0"/>
            </a:rPr>
            <a:t>Longitudinal designs</a:t>
          </a:r>
        </a:p>
        <a:p>
          <a:pPr marL="0" lvl="0" indent="0" algn="ctr" defTabSz="1778000">
            <a:lnSpc>
              <a:spcPct val="90000"/>
            </a:lnSpc>
            <a:spcBef>
              <a:spcPct val="0"/>
            </a:spcBef>
            <a:spcAft>
              <a:spcPct val="35000"/>
            </a:spcAft>
            <a:buNone/>
          </a:pPr>
          <a:endParaRPr lang="en-US" sz="2800" b="1" kern="1200" dirty="0">
            <a:solidFill>
              <a:schemeClr val="bg1"/>
            </a:solidFill>
            <a:latin typeface="Arial" panose="020B0604020202020204" pitchFamily="34" charset="0"/>
            <a:ea typeface="+mn-ea"/>
            <a:cs typeface="Arial" panose="020B0604020202020204" pitchFamily="34" charset="0"/>
          </a:endParaRPr>
        </a:p>
      </dsp:txBody>
      <dsp:txXfrm>
        <a:off x="14577071" y="3840484"/>
        <a:ext cx="6968718" cy="3929343"/>
      </dsp:txXfrm>
    </dsp:sp>
    <dsp:sp modelId="{CC2C96DB-A74A-47D6-9467-C059F8C07079}">
      <dsp:nvSpPr>
        <dsp:cNvPr id="0" name=""/>
        <dsp:cNvSpPr/>
      </dsp:nvSpPr>
      <dsp:spPr>
        <a:xfrm rot="16248864">
          <a:off x="11112861" y="6996870"/>
          <a:ext cx="603815" cy="1039029"/>
        </a:xfrm>
        <a:prstGeom prst="rightArrow">
          <a:avLst>
            <a:gd name="adj1" fmla="val 60000"/>
            <a:gd name="adj2" fmla="val 50000"/>
          </a:avLst>
        </a:prstGeom>
        <a:solidFill>
          <a:schemeClr val="bg1">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dirty="0">
            <a:solidFill>
              <a:srgbClr val="2A4E84"/>
            </a:solidFill>
            <a:latin typeface="Arial"/>
            <a:ea typeface="+mn-ea"/>
            <a:cs typeface="+mn-cs"/>
          </a:endParaRPr>
        </a:p>
      </dsp:txBody>
      <dsp:txXfrm rot="10800000">
        <a:off x="11202146" y="7295239"/>
        <a:ext cx="422671" cy="623417"/>
      </dsp:txXfrm>
    </dsp:sp>
    <dsp:sp modelId="{B77C2E5E-6932-4676-9E5E-DB960ADA90EF}">
      <dsp:nvSpPr>
        <dsp:cNvPr id="0" name=""/>
        <dsp:cNvSpPr/>
      </dsp:nvSpPr>
      <dsp:spPr>
        <a:xfrm>
          <a:off x="7681218" y="7915567"/>
          <a:ext cx="7393854" cy="4354449"/>
        </a:xfrm>
        <a:prstGeom prst="roundRect">
          <a:avLst/>
        </a:prstGeom>
        <a:solidFill>
          <a:srgbClr val="68A2B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l" defTabSz="711200">
            <a:lnSpc>
              <a:spcPct val="90000"/>
            </a:lnSpc>
            <a:spcBef>
              <a:spcPct val="0"/>
            </a:spcBef>
            <a:spcAft>
              <a:spcPct val="35000"/>
            </a:spcAft>
            <a:buNone/>
          </a:pPr>
          <a:r>
            <a:rPr lang="en-US" sz="4000" b="1" kern="1200" dirty="0">
              <a:solidFill>
                <a:schemeClr val="bg1"/>
              </a:solidFill>
              <a:latin typeface="Arial" panose="020B0604020202020204" pitchFamily="34" charset="0"/>
              <a:ea typeface="+mn-ea"/>
              <a:cs typeface="Arial" panose="020B0604020202020204" pitchFamily="34" charset="0"/>
            </a:rPr>
            <a:t>Interventions</a:t>
          </a:r>
        </a:p>
        <a:p>
          <a:pPr marL="0" lvl="0" indent="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Non-addictive pharmacological therapies</a:t>
          </a:r>
        </a:p>
        <a:p>
          <a:pPr marL="0" lvl="0" indent="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Complementary interventions</a:t>
          </a:r>
        </a:p>
        <a:p>
          <a:pPr marL="0" lvl="0" indent="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Integrative health interventions</a:t>
          </a:r>
        </a:p>
        <a:p>
          <a:pPr marL="0" lvl="0" indent="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Whole-person interventions </a:t>
          </a:r>
        </a:p>
      </dsp:txBody>
      <dsp:txXfrm>
        <a:off x="7893785" y="8128134"/>
        <a:ext cx="6968720" cy="3929315"/>
      </dsp:txXfrm>
    </dsp:sp>
    <dsp:sp modelId="{05429D2F-CC66-4EDC-81F1-28D1E27EC0B8}">
      <dsp:nvSpPr>
        <dsp:cNvPr id="0" name=""/>
        <dsp:cNvSpPr/>
      </dsp:nvSpPr>
      <dsp:spPr>
        <a:xfrm rot="72038">
          <a:off x="8813473" y="5364433"/>
          <a:ext cx="1053999" cy="977705"/>
        </a:xfrm>
        <a:prstGeom prst="rightArrow">
          <a:avLst>
            <a:gd name="adj1" fmla="val 60000"/>
            <a:gd name="adj2" fmla="val 50000"/>
          </a:avLst>
        </a:prstGeom>
        <a:solidFill>
          <a:schemeClr val="bg1">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dirty="0">
            <a:solidFill>
              <a:srgbClr val="2A4E84"/>
            </a:solidFill>
            <a:latin typeface="Arial"/>
            <a:ea typeface="+mn-ea"/>
            <a:cs typeface="+mn-cs"/>
          </a:endParaRPr>
        </a:p>
      </dsp:txBody>
      <dsp:txXfrm rot="10800000">
        <a:off x="8813505" y="5556901"/>
        <a:ext cx="760688" cy="586623"/>
      </dsp:txXfrm>
    </dsp:sp>
    <dsp:sp modelId="{8CD5EE12-0236-438D-8DBC-5B4DEF65F3CF}">
      <dsp:nvSpPr>
        <dsp:cNvPr id="0" name=""/>
        <dsp:cNvSpPr/>
      </dsp:nvSpPr>
      <dsp:spPr>
        <a:xfrm>
          <a:off x="1089197" y="3580561"/>
          <a:ext cx="7389178" cy="4354449"/>
        </a:xfrm>
        <a:prstGeom prst="roundRect">
          <a:avLst/>
        </a:prstGeom>
        <a:solidFill>
          <a:srgbClr val="316297"/>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l" defTabSz="711200">
            <a:lnSpc>
              <a:spcPct val="90000"/>
            </a:lnSpc>
            <a:spcBef>
              <a:spcPct val="0"/>
            </a:spcBef>
            <a:spcAft>
              <a:spcPct val="35000"/>
            </a:spcAft>
            <a:buNone/>
          </a:pPr>
          <a:r>
            <a:rPr lang="en-US" sz="4000" b="1" kern="1200" dirty="0">
              <a:solidFill>
                <a:schemeClr val="bg1"/>
              </a:solidFill>
              <a:latin typeface="Arial" panose="020B0604020202020204" pitchFamily="34" charset="0"/>
              <a:ea typeface="+mn-ea"/>
              <a:cs typeface="Arial" panose="020B0604020202020204" pitchFamily="34" charset="0"/>
            </a:rPr>
            <a:t>People/Expertise</a:t>
          </a:r>
        </a:p>
        <a:p>
          <a:pPr marL="0" lvl="0" indent="0" algn="l" defTabSz="800100">
            <a:lnSpc>
              <a:spcPct val="100000"/>
            </a:lnSpc>
            <a:spcBef>
              <a:spcPct val="0"/>
            </a:spcBef>
            <a:spcAft>
              <a:spcPts val="0"/>
            </a:spcAft>
            <a:buNone/>
          </a:pPr>
          <a:r>
            <a:rPr lang="en-US" sz="2800" b="1" kern="1200" dirty="0">
              <a:solidFill>
                <a:schemeClr val="bg1"/>
              </a:solidFill>
              <a:latin typeface="Arial" panose="020B0604020202020204" pitchFamily="34" charset="0"/>
              <a:ea typeface="+mn-ea"/>
              <a:cs typeface="Arial" panose="020B0604020202020204" pitchFamily="34" charset="0"/>
            </a:rPr>
            <a:t>Hematologists, organ biologists, pain experts, physiologists, neuroscientists, psychologists, geneticists, microbiologists, immunologists, behavioral scientists, clinicians</a:t>
          </a:r>
        </a:p>
      </dsp:txBody>
      <dsp:txXfrm>
        <a:off x="1301764" y="3793128"/>
        <a:ext cx="6964044" cy="392931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4FD3D48-B0B9-4E56-B80E-9AE0CC445B50}" type="datetimeFigureOut">
              <a:rPr lang="en-US" smtClean="0"/>
              <a:t>2/25/2025</a:t>
            </a:fld>
            <a:endParaRPr lang="en-US"/>
          </a:p>
        </p:txBody>
      </p:sp>
      <p:sp>
        <p:nvSpPr>
          <p:cNvPr id="4" name="Slide Image Placeholder 3"/>
          <p:cNvSpPr>
            <a:spLocks noGrp="1" noRot="1" noChangeAspect="1"/>
          </p:cNvSpPr>
          <p:nvPr>
            <p:ph type="sldImg" idx="2"/>
          </p:nvPr>
        </p:nvSpPr>
        <p:spPr>
          <a:xfrm>
            <a:off x="655638" y="1162050"/>
            <a:ext cx="557212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7096063E-8736-4CD3-9B9E-E0E33F3EE6AE}" type="slidenum">
              <a:rPr lang="en-US" smtClean="0"/>
              <a:t>‹#›</a:t>
            </a:fld>
            <a:endParaRPr lang="en-US"/>
          </a:p>
        </p:txBody>
      </p:sp>
    </p:spTree>
    <p:extLst>
      <p:ext uri="{BB962C8B-B14F-4D97-AF65-F5344CB8AC3E}">
        <p14:creationId xmlns:p14="http://schemas.microsoft.com/office/powerpoint/2010/main" val="225795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Thank you for the opportunity to present NCCIH’s priorities in supporting SCD Research.  I am Inna Belfer, Deputy Branch Chief of Basic and Mechanistic Research Branch at the Division of Extramural Research of National Center for Complementary and Integrative Health (NCCIH) and one  of NIH Pain Consortium Representatives.  </a:t>
            </a:r>
          </a:p>
        </p:txBody>
      </p:sp>
      <p:sp>
        <p:nvSpPr>
          <p:cNvPr id="4" name="Slide Number Placeholder 3"/>
          <p:cNvSpPr>
            <a:spLocks noGrp="1"/>
          </p:cNvSpPr>
          <p:nvPr>
            <p:ph type="sldNum" sz="quarter" idx="5"/>
          </p:nvPr>
        </p:nvSpPr>
        <p:spPr/>
        <p:txBody>
          <a:bodyPr/>
          <a:lstStyle/>
          <a:p>
            <a:fld id="{7096063E-8736-4CD3-9B9E-E0E33F3EE6AE}" type="slidenum">
              <a:rPr lang="en-US" smtClean="0"/>
              <a:t>1</a:t>
            </a:fld>
            <a:endParaRPr lang="en-US"/>
          </a:p>
        </p:txBody>
      </p:sp>
    </p:spTree>
    <p:extLst>
      <p:ext uri="{BB962C8B-B14F-4D97-AF65-F5344CB8AC3E}">
        <p14:creationId xmlns:p14="http://schemas.microsoft.com/office/powerpoint/2010/main" val="284286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graphic shows the primary therapeutic input of approaches that may be studied within the NCCIH portfolio. </a:t>
            </a:r>
          </a:p>
          <a:p>
            <a:endParaRPr lang="en-US" dirty="0"/>
          </a:p>
        </p:txBody>
      </p:sp>
      <p:sp>
        <p:nvSpPr>
          <p:cNvPr id="4" name="Slide Number Placeholder 3"/>
          <p:cNvSpPr>
            <a:spLocks noGrp="1"/>
          </p:cNvSpPr>
          <p:nvPr>
            <p:ph type="sldNum" sz="quarter" idx="5"/>
          </p:nvPr>
        </p:nvSpPr>
        <p:spPr/>
        <p:txBody>
          <a:bodyPr/>
          <a:lstStyle/>
          <a:p>
            <a:fld id="{1D6ABC02-665C-814A-97B9-4162971F7761}" type="slidenum">
              <a:rPr lang="en-US" smtClean="0"/>
              <a:t>3</a:t>
            </a:fld>
            <a:endParaRPr lang="en-US"/>
          </a:p>
        </p:txBody>
      </p:sp>
    </p:spTree>
    <p:extLst>
      <p:ext uri="{BB962C8B-B14F-4D97-AF65-F5344CB8AC3E}">
        <p14:creationId xmlns:p14="http://schemas.microsoft.com/office/powerpoint/2010/main" val="312355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Sickle cell disease (SCD) is a lifelong monogenic, autosomal-recessive blood disease that predominantly affects individuals of African descent</a:t>
            </a:r>
          </a:p>
        </p:txBody>
      </p:sp>
      <p:sp>
        <p:nvSpPr>
          <p:cNvPr id="4" name="Slide Number Placeholder 3"/>
          <p:cNvSpPr>
            <a:spLocks noGrp="1"/>
          </p:cNvSpPr>
          <p:nvPr>
            <p:ph type="sldNum" sz="quarter" idx="5"/>
          </p:nvPr>
        </p:nvSpPr>
        <p:spPr/>
        <p:txBody>
          <a:bodyPr/>
          <a:lstStyle/>
          <a:p>
            <a:fld id="{7096063E-8736-4CD3-9B9E-E0E33F3EE6AE}" type="slidenum">
              <a:rPr lang="en-US" smtClean="0"/>
              <a:t>4</a:t>
            </a:fld>
            <a:endParaRPr lang="en-US"/>
          </a:p>
        </p:txBody>
      </p:sp>
    </p:spTree>
    <p:extLst>
      <p:ext uri="{BB962C8B-B14F-4D97-AF65-F5344CB8AC3E}">
        <p14:creationId xmlns:p14="http://schemas.microsoft.com/office/powerpoint/2010/main" val="282470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much about SCD as a genetic disease, with well-known genetic mutations causing various levels of red blood cells sickling, and established understanding of underlying pathophysiology. However, we do not have this extend of knowledge about SCD pain mechanisms of which are still poorly understood. There is enormous heterogeneity in SCD pain population, as well as within-individual variability. In addition, pain trajectory in SCD is unique and complicated. It always starts with acute pain episode, and the type of pain may change across lifespan. Pediatric pain is characterized by multiple </a:t>
            </a:r>
            <a:r>
              <a:rPr lang="en-US" dirty="0" err="1"/>
              <a:t>vaso</a:t>
            </a:r>
            <a:r>
              <a:rPr lang="en-US" dirty="0"/>
              <a:t>-occlusive pain crises. Most patients develop chronic pain, with sudden acute pain episodes and </a:t>
            </a:r>
            <a:r>
              <a:rPr lang="en-US" dirty="0" err="1"/>
              <a:t>vaso</a:t>
            </a:r>
            <a:r>
              <a:rPr lang="en-US" dirty="0"/>
              <a:t>-occlusive crises occurring on top of chronic persistent pain.</a:t>
            </a:r>
          </a:p>
        </p:txBody>
      </p:sp>
      <p:sp>
        <p:nvSpPr>
          <p:cNvPr id="4" name="Slide Number Placeholder 3"/>
          <p:cNvSpPr>
            <a:spLocks noGrp="1"/>
          </p:cNvSpPr>
          <p:nvPr>
            <p:ph type="sldNum" sz="quarter" idx="5"/>
          </p:nvPr>
        </p:nvSpPr>
        <p:spPr/>
        <p:txBody>
          <a:bodyPr/>
          <a:lstStyle/>
          <a:p>
            <a:fld id="{7096063E-8736-4CD3-9B9E-E0E33F3EE6AE}" type="slidenum">
              <a:rPr lang="en-US" smtClean="0"/>
              <a:t>5</a:t>
            </a:fld>
            <a:endParaRPr lang="en-US"/>
          </a:p>
        </p:txBody>
      </p:sp>
    </p:spTree>
    <p:extLst>
      <p:ext uri="{BB962C8B-B14F-4D97-AF65-F5344CB8AC3E}">
        <p14:creationId xmlns:p14="http://schemas.microsoft.com/office/powerpoint/2010/main" val="422918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01A5547-D4EB-4C10-BF26-D4D90FFFF938}"/>
              </a:ext>
            </a:extLst>
          </p:cNvPr>
          <p:cNvSpPr>
            <a:spLocks noGrp="1"/>
          </p:cNvSpPr>
          <p:nvPr>
            <p:ph type="body" idx="1"/>
          </p:nvPr>
        </p:nvSpPr>
        <p:spPr/>
        <p:txBody>
          <a:bodyPr/>
          <a:lstStyle/>
          <a:p>
            <a:r>
              <a:rPr lang="en-US" dirty="0"/>
              <a:t>On clinical level – SCD pain, both acute and chronic is multi-organ problem. Due to organ damage caused by SCD, many patients report acute pain in their liver, spleen, kidney, intestine , chest, hands and genitals. Also, they may have severe headaches and central pain due to the strokes. Acute pain episodes are caused by VOC, bone infractions and multi-organ failure. Chronic pain often happens in gallbladder and legs resulting from avascular necrosis and bony infractions. Recently, several studies pointed musculoskeletal pain in patients with SCD. This pain is believed to reflect acute and chronic injuries to muscles, joints and bones.   </a:t>
            </a:r>
          </a:p>
        </p:txBody>
      </p:sp>
    </p:spTree>
    <p:extLst>
      <p:ext uri="{BB962C8B-B14F-4D97-AF65-F5344CB8AC3E}">
        <p14:creationId xmlns:p14="http://schemas.microsoft.com/office/powerpoint/2010/main" val="321794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rPr>
              <a:t>One of the biggest problems is that preclinical studies of organ damage in SCD do not measure pain. MOST ANIMAL STUDIES OF SCD PAIN FOCUS ON SKIN, NOT AN ORGAN IMPACTED IN SCD PATIENTS . For example, studies on mast cell activation causing SCD pain were done in rodents using skin preps. Studies focusing on sensitization of sensory nerve fibers were done in skin of sickle mice. Interventions study of the sickle mice response to electroacupuncture were also done in skin.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63BF49-2ED5-4B6A-8D49-EE705815B5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46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problem is limited understanding that pain in individuals with SCD is a complex problem that affects multiple tissues, organs, and systems and is influenced by multiple biopsychosocial factors, operating at a variety of levels..</a:t>
            </a:r>
          </a:p>
        </p:txBody>
      </p:sp>
      <p:sp>
        <p:nvSpPr>
          <p:cNvPr id="4" name="Slide Number Placeholder 3"/>
          <p:cNvSpPr>
            <a:spLocks noGrp="1"/>
          </p:cNvSpPr>
          <p:nvPr>
            <p:ph type="sldNum" sz="quarter" idx="5"/>
          </p:nvPr>
        </p:nvSpPr>
        <p:spPr/>
        <p:txBody>
          <a:bodyPr/>
          <a:lstStyle/>
          <a:p>
            <a:fld id="{7096063E-8736-4CD3-9B9E-E0E33F3EE6AE}" type="slidenum">
              <a:rPr lang="en-US" smtClean="0"/>
              <a:t>8</a:t>
            </a:fld>
            <a:endParaRPr lang="en-US"/>
          </a:p>
        </p:txBody>
      </p:sp>
    </p:spTree>
    <p:extLst>
      <p:ext uri="{BB962C8B-B14F-4D97-AF65-F5344CB8AC3E}">
        <p14:creationId xmlns:p14="http://schemas.microsoft.com/office/powerpoint/2010/main" val="121703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Treating SCD pain as a Whole Person Health Challenge may lead to optimization of current treatment strategies and the development of novel therapies for SCD pain.</a:t>
            </a:r>
          </a:p>
        </p:txBody>
      </p:sp>
      <p:sp>
        <p:nvSpPr>
          <p:cNvPr id="4" name="Slide Number Placeholder 3"/>
          <p:cNvSpPr>
            <a:spLocks noGrp="1"/>
          </p:cNvSpPr>
          <p:nvPr>
            <p:ph type="sldNum" sz="quarter" idx="5"/>
          </p:nvPr>
        </p:nvSpPr>
        <p:spPr/>
        <p:txBody>
          <a:bodyPr/>
          <a:lstStyle/>
          <a:p>
            <a:fld id="{7096063E-8736-4CD3-9B9E-E0E33F3EE6AE}" type="slidenum">
              <a:rPr lang="en-US" smtClean="0"/>
              <a:t>9</a:t>
            </a:fld>
            <a:endParaRPr lang="en-US"/>
          </a:p>
        </p:txBody>
      </p:sp>
    </p:spTree>
    <p:extLst>
      <p:ext uri="{BB962C8B-B14F-4D97-AF65-F5344CB8AC3E}">
        <p14:creationId xmlns:p14="http://schemas.microsoft.com/office/powerpoint/2010/main" val="274414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18EB43-1A53-E62B-D215-AE0BEC095244}"/>
              </a:ext>
            </a:extLst>
          </p:cNvPr>
          <p:cNvSpPr>
            <a:spLocks noGrp="1" noChangeArrowheads="1"/>
          </p:cNvSpPr>
          <p:nvPr>
            <p:ph type="sldNum" sz="quarter" idx="5"/>
          </p:nvPr>
        </p:nvSpPr>
        <p:spPr>
          <a:ln/>
        </p:spPr>
        <p:txBody>
          <a:bodyPr/>
          <a:lstStyle/>
          <a:p>
            <a:fld id="{B063BEDB-6A33-460A-89E2-0312607A0455}" type="slidenum">
              <a:rPr lang="en-US" altLang="en-US"/>
              <a:pPr/>
              <a:t>10</a:t>
            </a:fld>
            <a:endParaRPr lang="en-US" altLang="en-US"/>
          </a:p>
        </p:txBody>
      </p:sp>
      <p:sp>
        <p:nvSpPr>
          <p:cNvPr id="107522" name="Rectangle 2">
            <a:extLst>
              <a:ext uri="{FF2B5EF4-FFF2-40B4-BE49-F238E27FC236}">
                <a16:creationId xmlns:a16="http://schemas.microsoft.com/office/drawing/2014/main" id="{A119958B-602B-537D-7BAA-A19A0A8BC8DB}"/>
              </a:ext>
            </a:extLst>
          </p:cNvPr>
          <p:cNvSpPr>
            <a:spLocks noGrp="1" noRot="1" noChangeAspect="1" noChangeArrowheads="1" noTextEdit="1"/>
          </p:cNvSpPr>
          <p:nvPr>
            <p:ph type="sldImg"/>
          </p:nvPr>
        </p:nvSpPr>
        <p:spPr>
          <a:xfrm>
            <a:off x="382588" y="685800"/>
            <a:ext cx="6092825" cy="3429000"/>
          </a:xfrm>
          <a:ln/>
        </p:spPr>
      </p:sp>
      <p:sp>
        <p:nvSpPr>
          <p:cNvPr id="107523" name="Rectangle 3">
            <a:extLst>
              <a:ext uri="{FF2B5EF4-FFF2-40B4-BE49-F238E27FC236}">
                <a16:creationId xmlns:a16="http://schemas.microsoft.com/office/drawing/2014/main" id="{A1E30C32-0061-CBC2-B7C7-7131DCC88B4B}"/>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mailto:info@nccih.nih.gov" TargetMode="Externa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CCIH-title-Slide-01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00"/>
            <a:ext cx="24377650" cy="13712428"/>
          </a:xfrm>
          <a:prstGeom prst="rect">
            <a:avLst/>
          </a:prstGeom>
        </p:spPr>
      </p:pic>
      <p:sp>
        <p:nvSpPr>
          <p:cNvPr id="2" name="Title 1"/>
          <p:cNvSpPr>
            <a:spLocks noGrp="1"/>
          </p:cNvSpPr>
          <p:nvPr>
            <p:ph type="ctrTitle"/>
          </p:nvPr>
        </p:nvSpPr>
        <p:spPr>
          <a:xfrm>
            <a:off x="9865172" y="2208548"/>
            <a:ext cx="12684155" cy="3349630"/>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9865171" y="5582258"/>
            <a:ext cx="12684155" cy="1834782"/>
          </a:xfrm>
        </p:spPr>
        <p:txBody>
          <a:bodyPr>
            <a:normAutofit/>
          </a:bodyPr>
          <a:lstStyle>
            <a:lvl1pPr marL="0" indent="0" algn="l">
              <a:buNone/>
              <a:defRPr sz="6000">
                <a:solidFill>
                  <a:srgbClr val="000000"/>
                </a:solidFill>
              </a:defRPr>
            </a:lvl1pPr>
            <a:lvl2pPr marL="1088365" indent="0" algn="ctr">
              <a:buNone/>
              <a:defRPr>
                <a:solidFill>
                  <a:schemeClr val="tx1">
                    <a:tint val="75000"/>
                  </a:schemeClr>
                </a:solidFill>
              </a:defRPr>
            </a:lvl2pPr>
            <a:lvl3pPr marL="2176729" indent="0" algn="ctr">
              <a:buNone/>
              <a:defRPr>
                <a:solidFill>
                  <a:schemeClr val="tx1">
                    <a:tint val="75000"/>
                  </a:schemeClr>
                </a:solidFill>
              </a:defRPr>
            </a:lvl3pPr>
            <a:lvl4pPr marL="3265094" indent="0" algn="ctr">
              <a:buNone/>
              <a:defRPr>
                <a:solidFill>
                  <a:schemeClr val="tx1">
                    <a:tint val="75000"/>
                  </a:schemeClr>
                </a:solidFill>
              </a:defRPr>
            </a:lvl4pPr>
            <a:lvl5pPr marL="4353458" indent="0" algn="ctr">
              <a:buNone/>
              <a:defRPr>
                <a:solidFill>
                  <a:schemeClr val="tx1">
                    <a:tint val="75000"/>
                  </a:schemeClr>
                </a:solidFill>
              </a:defRPr>
            </a:lvl5pPr>
            <a:lvl6pPr marL="5441823" indent="0" algn="ctr">
              <a:buNone/>
              <a:defRPr>
                <a:solidFill>
                  <a:schemeClr val="tx1">
                    <a:tint val="75000"/>
                  </a:schemeClr>
                </a:solidFill>
              </a:defRPr>
            </a:lvl6pPr>
            <a:lvl7pPr marL="6530188" indent="0" algn="ctr">
              <a:buNone/>
              <a:defRPr>
                <a:solidFill>
                  <a:schemeClr val="tx1">
                    <a:tint val="75000"/>
                  </a:schemeClr>
                </a:solidFill>
              </a:defRPr>
            </a:lvl7pPr>
            <a:lvl8pPr marL="7618552" indent="0" algn="ctr">
              <a:buNone/>
              <a:defRPr>
                <a:solidFill>
                  <a:schemeClr val="tx1">
                    <a:tint val="75000"/>
                  </a:schemeClr>
                </a:solidFill>
              </a:defRPr>
            </a:lvl8pPr>
            <a:lvl9pPr marL="870691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3551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Vertical Title 1"/>
          <p:cNvSpPr>
            <a:spLocks noGrp="1"/>
          </p:cNvSpPr>
          <p:nvPr>
            <p:ph type="title" orient="vert"/>
          </p:nvPr>
        </p:nvSpPr>
        <p:spPr>
          <a:xfrm>
            <a:off x="19634628" y="1098550"/>
            <a:ext cx="3727022" cy="117538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1098550"/>
            <a:ext cx="18466334" cy="11753850"/>
          </a:xfrm>
        </p:spPr>
        <p:txBody>
          <a:bodyPr vert="eaVert"/>
          <a:lstStyle>
            <a:lvl1pPr marL="646113" indent="-646113">
              <a:buClr>
                <a:srgbClr val="20558A"/>
              </a:buClr>
              <a:buSzPct val="80000"/>
              <a:buFont typeface="Wingdings" charset="2"/>
              <a:buChar char="§"/>
              <a:defRPr/>
            </a:lvl1pPr>
            <a:lvl2pPr>
              <a:buClr>
                <a:srgbClr val="20558A"/>
              </a:buClr>
              <a:defRPr>
                <a:solidFill>
                  <a:srgbClr val="000000"/>
                </a:solidFill>
              </a:defRPr>
            </a:lvl2pPr>
            <a:lvl3pPr>
              <a:buClr>
                <a:srgbClr val="20558A"/>
              </a:buClr>
              <a:defRPr>
                <a:solidFill>
                  <a:srgbClr val="000000"/>
                </a:solidFill>
              </a:defRPr>
            </a:lvl3pPr>
            <a:lvl4pPr>
              <a:buClr>
                <a:srgbClr val="20558A"/>
              </a:buClr>
              <a:defRPr>
                <a:solidFill>
                  <a:srgbClr val="000000"/>
                </a:solidFill>
              </a:defRPr>
            </a:lvl4pPr>
            <a:lvl5pPr>
              <a:buClr>
                <a:srgbClr val="20558A"/>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35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7964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2" name="Picture 11"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pic>
        <p:nvPicPr>
          <p:cNvPr id="13" name="Picture 12">
            <a:extLst>
              <a:ext uri="{FF2B5EF4-FFF2-40B4-BE49-F238E27FC236}">
                <a16:creationId xmlns:a16="http://schemas.microsoft.com/office/drawing/2014/main" id="{7657DE97-7245-8040-A36D-4F0E56F72B27}"/>
              </a:ext>
            </a:extLst>
          </p:cNvPr>
          <p:cNvPicPr>
            <a:picLocks noChangeAspect="1"/>
          </p:cNvPicPr>
          <p:nvPr userDrawn="1"/>
        </p:nvPicPr>
        <p:blipFill>
          <a:blip r:embed="rId3"/>
          <a:stretch>
            <a:fillRect/>
          </a:stretch>
        </p:blipFill>
        <p:spPr>
          <a:xfrm>
            <a:off x="10937945" y="6719081"/>
            <a:ext cx="10316832" cy="1637593"/>
          </a:xfrm>
          <a:prstGeom prst="rect">
            <a:avLst/>
          </a:prstGeom>
        </p:spPr>
      </p:pic>
      <p:pic>
        <p:nvPicPr>
          <p:cNvPr id="3" name="Picture 2">
            <a:extLst>
              <a:ext uri="{FF2B5EF4-FFF2-40B4-BE49-F238E27FC236}">
                <a16:creationId xmlns:a16="http://schemas.microsoft.com/office/drawing/2014/main" id="{339DFD57-45F8-0B43-91CE-89774F2343FA}"/>
              </a:ext>
            </a:extLst>
          </p:cNvPr>
          <p:cNvPicPr>
            <a:picLocks noChangeAspect="1"/>
          </p:cNvPicPr>
          <p:nvPr userDrawn="1"/>
        </p:nvPicPr>
        <p:blipFill>
          <a:blip r:embed="rId4"/>
          <a:stretch>
            <a:fillRect/>
          </a:stretch>
        </p:blipFill>
        <p:spPr>
          <a:xfrm>
            <a:off x="1686327" y="1873552"/>
            <a:ext cx="5530019" cy="1358250"/>
          </a:xfrm>
          <a:prstGeom prst="rect">
            <a:avLst/>
          </a:prstGeom>
        </p:spPr>
      </p:pic>
      <p:sp>
        <p:nvSpPr>
          <p:cNvPr id="5" name="1-888-644-6226…">
            <a:extLst>
              <a:ext uri="{FF2B5EF4-FFF2-40B4-BE49-F238E27FC236}">
                <a16:creationId xmlns:a16="http://schemas.microsoft.com/office/drawing/2014/main" id="{3939AA8F-44A1-9E4A-9483-542F86D83210}"/>
              </a:ext>
            </a:extLst>
          </p:cNvPr>
          <p:cNvSpPr txBox="1"/>
          <p:nvPr userDrawn="1"/>
        </p:nvSpPr>
        <p:spPr>
          <a:xfrm>
            <a:off x="1664411" y="6581916"/>
            <a:ext cx="6300258" cy="16414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defTabSz="457200">
              <a:defRPr sz="5000" b="0">
                <a:latin typeface="Arial"/>
                <a:ea typeface="Arial"/>
                <a:cs typeface="Arial"/>
                <a:sym typeface="Arial"/>
              </a:defRPr>
            </a:pPr>
            <a:r>
              <a:rPr dirty="0">
                <a:solidFill>
                  <a:srgbClr val="20558A"/>
                </a:solidFill>
              </a:rPr>
              <a:t>1-888-644-6226</a:t>
            </a:r>
          </a:p>
          <a:p>
            <a:pPr algn="l" defTabSz="457200">
              <a:defRPr sz="5000" b="0">
                <a:latin typeface="Arial"/>
                <a:ea typeface="Arial"/>
                <a:cs typeface="Arial"/>
                <a:sym typeface="Arial"/>
              </a:defRPr>
            </a:pPr>
            <a:r>
              <a:rPr dirty="0">
                <a:solidFill>
                  <a:srgbClr val="20558A"/>
                </a:solidFill>
              </a:rPr>
              <a:t>info@nccih.nih.gov</a:t>
            </a:r>
            <a:endParaRPr dirty="0">
              <a:solidFill>
                <a:srgbClr val="20558A"/>
              </a:solidFill>
              <a:hlinkClick r:id="rId5"/>
            </a:endParaRPr>
          </a:p>
        </p:txBody>
      </p:sp>
      <p:sp>
        <p:nvSpPr>
          <p:cNvPr id="6" name="Line">
            <a:extLst>
              <a:ext uri="{FF2B5EF4-FFF2-40B4-BE49-F238E27FC236}">
                <a16:creationId xmlns:a16="http://schemas.microsoft.com/office/drawing/2014/main" id="{9FB2ED98-A75B-3E45-B9D1-2FE9AD8D2F93}"/>
              </a:ext>
            </a:extLst>
          </p:cNvPr>
          <p:cNvSpPr/>
          <p:nvPr userDrawn="1"/>
        </p:nvSpPr>
        <p:spPr>
          <a:xfrm flipV="1">
            <a:off x="10076392" y="4769768"/>
            <a:ext cx="1" cy="5491816"/>
          </a:xfrm>
          <a:prstGeom prst="line">
            <a:avLst/>
          </a:prstGeom>
          <a:ln w="57150">
            <a:solidFill>
              <a:srgbClr val="20558A"/>
            </a:solidFill>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7" name="Contact">
            <a:extLst>
              <a:ext uri="{FF2B5EF4-FFF2-40B4-BE49-F238E27FC236}">
                <a16:creationId xmlns:a16="http://schemas.microsoft.com/office/drawing/2014/main" id="{3D04F64C-79C7-F349-878C-EF0C13969BDA}"/>
              </a:ext>
            </a:extLst>
          </p:cNvPr>
          <p:cNvSpPr txBox="1"/>
          <p:nvPr userDrawn="1"/>
        </p:nvSpPr>
        <p:spPr>
          <a:xfrm>
            <a:off x="1664939" y="4924581"/>
            <a:ext cx="2309928" cy="129689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lnSpc>
                <a:spcPts val="10900"/>
              </a:lnSpc>
              <a:defRPr sz="5000" b="0">
                <a:latin typeface="Arial"/>
                <a:ea typeface="Arial"/>
                <a:cs typeface="Arial"/>
                <a:sym typeface="Arial"/>
              </a:defRPr>
            </a:lvl1pPr>
          </a:lstStyle>
          <a:p>
            <a:r>
              <a:rPr dirty="0">
                <a:solidFill>
                  <a:srgbClr val="20558A"/>
                </a:solidFill>
              </a:rPr>
              <a:t>Contact</a:t>
            </a:r>
          </a:p>
        </p:txBody>
      </p:sp>
      <p:sp>
        <p:nvSpPr>
          <p:cNvPr id="8" name="Connect">
            <a:extLst>
              <a:ext uri="{FF2B5EF4-FFF2-40B4-BE49-F238E27FC236}">
                <a16:creationId xmlns:a16="http://schemas.microsoft.com/office/drawing/2014/main" id="{363DC29A-172D-394B-8EE2-A3A41B2CEDFF}"/>
              </a:ext>
            </a:extLst>
          </p:cNvPr>
          <p:cNvSpPr txBox="1"/>
          <p:nvPr userDrawn="1"/>
        </p:nvSpPr>
        <p:spPr>
          <a:xfrm>
            <a:off x="11106332" y="4924581"/>
            <a:ext cx="2487861" cy="129689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lnSpc>
                <a:spcPts val="10900"/>
              </a:lnSpc>
              <a:defRPr sz="5000" b="0">
                <a:latin typeface="Arial"/>
                <a:ea typeface="Arial"/>
                <a:cs typeface="Arial"/>
                <a:sym typeface="Arial"/>
              </a:defRPr>
            </a:lvl1pPr>
          </a:lstStyle>
          <a:p>
            <a:r>
              <a:rPr dirty="0">
                <a:solidFill>
                  <a:srgbClr val="20558A"/>
                </a:solidFill>
              </a:rPr>
              <a:t>Connect</a:t>
            </a:r>
          </a:p>
        </p:txBody>
      </p:sp>
      <p:sp>
        <p:nvSpPr>
          <p:cNvPr id="9" name="nccih.nih.gov/connect">
            <a:extLst>
              <a:ext uri="{FF2B5EF4-FFF2-40B4-BE49-F238E27FC236}">
                <a16:creationId xmlns:a16="http://schemas.microsoft.com/office/drawing/2014/main" id="{081E637F-3125-8F4C-BECA-A23873D8A66E}"/>
              </a:ext>
            </a:extLst>
          </p:cNvPr>
          <p:cNvSpPr txBox="1"/>
          <p:nvPr userDrawn="1"/>
        </p:nvSpPr>
        <p:spPr>
          <a:xfrm>
            <a:off x="11130877" y="8302646"/>
            <a:ext cx="9970678" cy="17306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lnSpc>
                <a:spcPts val="14500"/>
              </a:lnSpc>
              <a:defRPr sz="8000" b="0">
                <a:latin typeface="Arial"/>
                <a:ea typeface="Arial"/>
                <a:cs typeface="Arial"/>
                <a:sym typeface="Arial"/>
              </a:defRPr>
            </a:lvl1pPr>
          </a:lstStyle>
          <a:p>
            <a:r>
              <a:rPr dirty="0" err="1">
                <a:solidFill>
                  <a:srgbClr val="20558A"/>
                </a:solidFill>
              </a:rPr>
              <a:t>nccih.nih.gov</a:t>
            </a:r>
            <a:r>
              <a:rPr dirty="0">
                <a:solidFill>
                  <a:srgbClr val="20558A"/>
                </a:solidFill>
              </a:rPr>
              <a:t>/connect</a:t>
            </a:r>
          </a:p>
        </p:txBody>
      </p:sp>
      <p:sp>
        <p:nvSpPr>
          <p:cNvPr id="10" name="nccih.nih.gov">
            <a:extLst>
              <a:ext uri="{FF2B5EF4-FFF2-40B4-BE49-F238E27FC236}">
                <a16:creationId xmlns:a16="http://schemas.microsoft.com/office/drawing/2014/main" id="{6867AC3E-7C32-684A-A365-F8CDEEC9BD7A}"/>
              </a:ext>
            </a:extLst>
          </p:cNvPr>
          <p:cNvSpPr txBox="1"/>
          <p:nvPr userDrawn="1"/>
        </p:nvSpPr>
        <p:spPr>
          <a:xfrm>
            <a:off x="1664411" y="8302646"/>
            <a:ext cx="6091411" cy="17306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lnSpc>
                <a:spcPts val="14500"/>
              </a:lnSpc>
              <a:defRPr sz="8000" b="0">
                <a:latin typeface="Arial"/>
                <a:ea typeface="Arial"/>
                <a:cs typeface="Arial"/>
                <a:sym typeface="Arial"/>
              </a:defRPr>
            </a:lvl1pPr>
          </a:lstStyle>
          <a:p>
            <a:r>
              <a:rPr dirty="0" err="1">
                <a:solidFill>
                  <a:srgbClr val="20558A"/>
                </a:solidFill>
              </a:rPr>
              <a:t>nccih.nih.gov</a:t>
            </a:r>
            <a:endParaRPr dirty="0">
              <a:solidFill>
                <a:srgbClr val="20558A"/>
              </a:solidFill>
            </a:endParaRPr>
          </a:p>
        </p:txBody>
      </p:sp>
      <p:sp>
        <p:nvSpPr>
          <p:cNvPr id="11" name="Rectangle 10">
            <a:extLst>
              <a:ext uri="{FF2B5EF4-FFF2-40B4-BE49-F238E27FC236}">
                <a16:creationId xmlns:a16="http://schemas.microsoft.com/office/drawing/2014/main" id="{49383CFA-EE00-F345-A4DD-976CA2AD8DD9}"/>
              </a:ext>
            </a:extLst>
          </p:cNvPr>
          <p:cNvSpPr/>
          <p:nvPr userDrawn="1"/>
        </p:nvSpPr>
        <p:spPr>
          <a:xfrm>
            <a:off x="1661613" y="1283617"/>
            <a:ext cx="12192000" cy="400110"/>
          </a:xfrm>
          <a:prstGeom prst="rect">
            <a:avLst/>
          </a:prstGeom>
        </p:spPr>
        <p:txBody>
          <a:bodyPr>
            <a:spAutoFit/>
          </a:bodyPr>
          <a:lstStyle/>
          <a:p>
            <a:pPr algn="l"/>
            <a:r>
              <a:rPr lang="en-US" sz="2000" dirty="0">
                <a:solidFill>
                  <a:srgbClr val="616265"/>
                </a:solidFill>
              </a:rPr>
              <a:t>U.S. Department of Health &amp; Human Services • National Institutes of Health</a:t>
            </a:r>
          </a:p>
        </p:txBody>
      </p:sp>
    </p:spTree>
    <p:extLst>
      <p:ext uri="{BB962C8B-B14F-4D97-AF65-F5344CB8AC3E}">
        <p14:creationId xmlns:p14="http://schemas.microsoft.com/office/powerpoint/2010/main" val="780156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descr="U.S. Department of Health &amp; Human Services - National Institutes of Health&#10;&#10;Logo for the National Center for Complementary and Integrative Health">
            <a:extLst>
              <a:ext uri="{FF2B5EF4-FFF2-40B4-BE49-F238E27FC236}">
                <a16:creationId xmlns:a16="http://schemas.microsoft.com/office/drawing/2014/main" id="{F2F6F076-56F9-F0EC-3C05-D2E8974C96C5}"/>
              </a:ext>
            </a:extLst>
          </p:cNvPr>
          <p:cNvPicPr>
            <a:picLocks noChangeAspect="1"/>
          </p:cNvPicPr>
          <p:nvPr userDrawn="1"/>
        </p:nvPicPr>
        <p:blipFill>
          <a:blip r:embed="rId2"/>
          <a:stretch>
            <a:fillRect/>
          </a:stretch>
        </p:blipFill>
        <p:spPr>
          <a:xfrm>
            <a:off x="8128000" y="3313"/>
            <a:ext cx="10870238" cy="3051295"/>
          </a:xfrm>
          <a:prstGeom prst="rect">
            <a:avLst/>
          </a:prstGeom>
        </p:spPr>
      </p:pic>
      <p:sp>
        <p:nvSpPr>
          <p:cNvPr id="2" name="Title 1">
            <a:extLst>
              <a:ext uri="{FF2B5EF4-FFF2-40B4-BE49-F238E27FC236}">
                <a16:creationId xmlns:a16="http://schemas.microsoft.com/office/drawing/2014/main" id="{0BA0332C-7D8A-48BD-B245-713BD99C6907}"/>
              </a:ext>
            </a:extLst>
          </p:cNvPr>
          <p:cNvSpPr>
            <a:spLocks noGrp="1"/>
          </p:cNvSpPr>
          <p:nvPr>
            <p:ph type="ctrTitle" hasCustomPrompt="1"/>
          </p:nvPr>
        </p:nvSpPr>
        <p:spPr>
          <a:xfrm>
            <a:off x="8531225" y="4927318"/>
            <a:ext cx="14630400" cy="5486400"/>
          </a:xfrm>
        </p:spPr>
        <p:txBody>
          <a:bodyPr lIns="0" anchor="t">
            <a:normAutofit/>
          </a:bodyPr>
          <a:lstStyle>
            <a:lvl1pPr algn="l">
              <a:lnSpc>
                <a:spcPct val="100000"/>
              </a:lnSpc>
              <a:defRPr sz="10500" b="1">
                <a:solidFill>
                  <a:schemeClr val="accent1"/>
                </a:solidFill>
              </a:defRPr>
            </a:lvl1pPr>
          </a:lstStyle>
          <a:p>
            <a:r>
              <a:rPr lang="en-US" dirty="0"/>
              <a:t>Click to add Title</a:t>
            </a:r>
          </a:p>
        </p:txBody>
      </p:sp>
      <p:sp>
        <p:nvSpPr>
          <p:cNvPr id="3" name="Subtitle 2">
            <a:extLst>
              <a:ext uri="{FF2B5EF4-FFF2-40B4-BE49-F238E27FC236}">
                <a16:creationId xmlns:a16="http://schemas.microsoft.com/office/drawing/2014/main" id="{CFD96669-020E-29DC-E5BD-7D1EEFE32852}"/>
              </a:ext>
            </a:extLst>
          </p:cNvPr>
          <p:cNvSpPr>
            <a:spLocks noGrp="1"/>
          </p:cNvSpPr>
          <p:nvPr>
            <p:ph type="subTitle" idx="1" hasCustomPrompt="1"/>
          </p:nvPr>
        </p:nvSpPr>
        <p:spPr>
          <a:xfrm>
            <a:off x="8556171" y="11277600"/>
            <a:ext cx="14605454" cy="1219200"/>
          </a:xfrm>
        </p:spPr>
        <p:txBody>
          <a:bodyPr lIns="0">
            <a:noAutofit/>
          </a:bodyPr>
          <a:lstStyle>
            <a:lvl1pPr marL="0" indent="0" algn="l">
              <a:lnSpc>
                <a:spcPts val="4000"/>
              </a:lnSpc>
              <a:spcBef>
                <a:spcPts val="0"/>
              </a:spcBef>
              <a:buNone/>
              <a:defRPr sz="3000" b="1">
                <a:solidFill>
                  <a:schemeClr val="accent2"/>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6" indent="0" algn="ctr">
              <a:buNone/>
              <a:defRPr sz="3199"/>
            </a:lvl6pPr>
            <a:lvl7pPr marL="5485028" indent="0" algn="ctr">
              <a:buNone/>
              <a:defRPr sz="3199"/>
            </a:lvl7pPr>
            <a:lvl8pPr marL="6399200" indent="0" algn="ctr">
              <a:buNone/>
              <a:defRPr sz="3199"/>
            </a:lvl8pPr>
            <a:lvl9pPr marL="7313370" indent="0" algn="ctr">
              <a:buNone/>
              <a:defRPr sz="3199"/>
            </a:lvl9pPr>
          </a:lstStyle>
          <a:p>
            <a:r>
              <a:rPr lang="en-US" dirty="0"/>
              <a:t>Click to add presenter’s name</a:t>
            </a:r>
          </a:p>
        </p:txBody>
      </p:sp>
      <p:pic>
        <p:nvPicPr>
          <p:cNvPr id="8" name="Picture 7">
            <a:extLst>
              <a:ext uri="{FF2B5EF4-FFF2-40B4-BE49-F238E27FC236}">
                <a16:creationId xmlns:a16="http://schemas.microsoft.com/office/drawing/2014/main" id="{4E990764-0523-8291-AC90-0195677C05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3313"/>
            <a:ext cx="8128000" cy="13716000"/>
          </a:xfrm>
          <a:prstGeom prst="rect">
            <a:avLst/>
          </a:prstGeom>
        </p:spPr>
      </p:pic>
      <p:cxnSp>
        <p:nvCxnSpPr>
          <p:cNvPr id="11" name="Straight Connector 10">
            <a:extLst>
              <a:ext uri="{FF2B5EF4-FFF2-40B4-BE49-F238E27FC236}">
                <a16:creationId xmlns:a16="http://schemas.microsoft.com/office/drawing/2014/main" id="{D78F685F-705F-26C6-CCAF-C11BA49AC28D}"/>
              </a:ext>
              <a:ext uri="{C183D7F6-B498-43B3-948B-1728B52AA6E4}">
                <adec:decorative xmlns:adec="http://schemas.microsoft.com/office/drawing/2017/decorative" val="1"/>
              </a:ext>
            </a:extLst>
          </p:cNvPr>
          <p:cNvCxnSpPr/>
          <p:nvPr userDrawn="1"/>
        </p:nvCxnSpPr>
        <p:spPr>
          <a:xfrm>
            <a:off x="8531225" y="4572000"/>
            <a:ext cx="15087600" cy="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EA4C7B64-9D27-DDFA-8BB7-0F52CF7CAB83}"/>
              </a:ext>
            </a:extLst>
          </p:cNvPr>
          <p:cNvSpPr>
            <a:spLocks noGrp="1"/>
          </p:cNvSpPr>
          <p:nvPr>
            <p:ph type="body" sz="quarter" idx="10" hasCustomPrompt="1"/>
          </p:nvPr>
        </p:nvSpPr>
        <p:spPr>
          <a:xfrm>
            <a:off x="8590285" y="3730752"/>
            <a:ext cx="4741540" cy="557784"/>
          </a:xfrm>
        </p:spPr>
        <p:txBody>
          <a:bodyPr lIns="0"/>
          <a:lstStyle>
            <a:lvl1pPr marL="0" indent="0">
              <a:buFontTx/>
              <a:buNone/>
              <a:defRPr lang="en-US" sz="3000" kern="1200" dirty="0" smtClean="0">
                <a:solidFill>
                  <a:schemeClr val="accent1"/>
                </a:solidFill>
                <a:latin typeface="+mn-lt"/>
                <a:ea typeface="Tahoma" panose="020B0604030504040204" pitchFamily="34" charset="0"/>
                <a:cs typeface="Tahoma" panose="020B0604030504040204" pitchFamily="34" charset="0"/>
              </a:defRPr>
            </a:lvl1pPr>
          </a:lstStyle>
          <a:p>
            <a:pPr lvl="0"/>
            <a:r>
              <a:rPr lang="en-US" dirty="0"/>
              <a:t>Optional: Click to Add Date</a:t>
            </a:r>
          </a:p>
        </p:txBody>
      </p:sp>
    </p:spTree>
    <p:extLst>
      <p:ext uri="{BB962C8B-B14F-4D97-AF65-F5344CB8AC3E}">
        <p14:creationId xmlns:p14="http://schemas.microsoft.com/office/powerpoint/2010/main" val="1585306097"/>
      </p:ext>
    </p:extLst>
  </p:cSld>
  <p:clrMapOvr>
    <a:masterClrMapping/>
  </p:clrMapOvr>
  <p:extLst>
    <p:ext uri="{DCECCB84-F9BA-43D5-87BE-67443E8EF086}">
      <p15:sldGuideLst xmlns:p15="http://schemas.microsoft.com/office/powerpoint/2012/main">
        <p15:guide id="2" pos="5110">
          <p15:clr>
            <a:srgbClr val="FBAE40"/>
          </p15:clr>
        </p15:guide>
        <p15:guide id="4" pos="5374">
          <p15:clr>
            <a:srgbClr val="FBAE40"/>
          </p15:clr>
        </p15:guide>
        <p15:guide id="5" orient="horz"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595313" indent="-595313">
              <a:buClr>
                <a:schemeClr val="tx1"/>
              </a:buClr>
              <a:buSzPct val="80000"/>
              <a:buFont typeface="Wingdings" charset="2"/>
              <a:buChar char="§"/>
              <a:defRPr>
                <a:solidFill>
                  <a:srgbClr val="000000"/>
                </a:solidFill>
              </a:defRPr>
            </a:lvl1pPr>
            <a:lvl2pPr>
              <a:buClr>
                <a:schemeClr val="tx1"/>
              </a:buClr>
              <a:defRPr>
                <a:solidFill>
                  <a:srgbClr val="000000"/>
                </a:solidFill>
              </a:defRPr>
            </a:lvl2pPr>
            <a:lvl3pPr>
              <a:buClr>
                <a:schemeClr val="tx1"/>
              </a:buClr>
              <a:defRPr>
                <a:solidFill>
                  <a:srgbClr val="000000"/>
                </a:solidFill>
              </a:defRPr>
            </a:lvl3pPr>
            <a:lvl4pPr>
              <a:buClr>
                <a:schemeClr val="tx1"/>
              </a:buCl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197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Title 1"/>
          <p:cNvSpPr>
            <a:spLocks noGrp="1"/>
          </p:cNvSpPr>
          <p:nvPr>
            <p:ph type="title"/>
          </p:nvPr>
        </p:nvSpPr>
        <p:spPr>
          <a:xfrm>
            <a:off x="1925666" y="8813801"/>
            <a:ext cx="20721003" cy="2724150"/>
          </a:xfr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5666" y="5813427"/>
            <a:ext cx="20721003" cy="3000374"/>
          </a:xfrm>
        </p:spPr>
        <p:txBody>
          <a:bodyPr anchor="b"/>
          <a:lstStyle>
            <a:lvl1pPr marL="0" indent="0">
              <a:buNone/>
              <a:defRPr sz="4800">
                <a:solidFill>
                  <a:schemeClr val="tx1">
                    <a:tint val="75000"/>
                  </a:schemeClr>
                </a:solidFill>
              </a:defRPr>
            </a:lvl1pPr>
            <a:lvl2pPr marL="1088365" indent="0">
              <a:buNone/>
              <a:defRPr sz="4300">
                <a:solidFill>
                  <a:schemeClr val="tx1">
                    <a:tint val="75000"/>
                  </a:schemeClr>
                </a:solidFill>
              </a:defRPr>
            </a:lvl2pPr>
            <a:lvl3pPr marL="2176729" indent="0">
              <a:buNone/>
              <a:defRPr sz="3800">
                <a:solidFill>
                  <a:schemeClr val="tx1">
                    <a:tint val="75000"/>
                  </a:schemeClr>
                </a:solidFill>
              </a:defRPr>
            </a:lvl3pPr>
            <a:lvl4pPr marL="3265094" indent="0">
              <a:buNone/>
              <a:defRPr sz="3300">
                <a:solidFill>
                  <a:schemeClr val="tx1">
                    <a:tint val="75000"/>
                  </a:schemeClr>
                </a:solidFill>
              </a:defRPr>
            </a:lvl4pPr>
            <a:lvl5pPr marL="4353458" indent="0">
              <a:buNone/>
              <a:defRPr sz="3300">
                <a:solidFill>
                  <a:schemeClr val="tx1">
                    <a:tint val="75000"/>
                  </a:schemeClr>
                </a:solidFill>
              </a:defRPr>
            </a:lvl5pPr>
            <a:lvl6pPr marL="5441823" indent="0">
              <a:buNone/>
              <a:defRPr sz="3300">
                <a:solidFill>
                  <a:schemeClr val="tx1">
                    <a:tint val="75000"/>
                  </a:schemeClr>
                </a:solidFill>
              </a:defRPr>
            </a:lvl6pPr>
            <a:lvl7pPr marL="6530188" indent="0">
              <a:buNone/>
              <a:defRPr sz="3300">
                <a:solidFill>
                  <a:schemeClr val="tx1">
                    <a:tint val="75000"/>
                  </a:schemeClr>
                </a:solidFill>
              </a:defRPr>
            </a:lvl7pPr>
            <a:lvl8pPr marL="7618552" indent="0">
              <a:buNone/>
              <a:defRPr sz="3300">
                <a:solidFill>
                  <a:schemeClr val="tx1">
                    <a:tint val="75000"/>
                  </a:schemeClr>
                </a:solidFill>
              </a:defRPr>
            </a:lvl8pPr>
            <a:lvl9pPr marL="8706917" indent="0">
              <a:buNone/>
              <a:defRPr sz="33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209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Title 1"/>
          <p:cNvSpPr>
            <a:spLocks noGrp="1"/>
          </p:cNvSpPr>
          <p:nvPr>
            <p:ph type="title"/>
          </p:nvPr>
        </p:nvSpPr>
        <p:spPr>
          <a:xfrm>
            <a:off x="1218883" y="549276"/>
            <a:ext cx="21939885" cy="2286000"/>
          </a:xfrm>
        </p:spPr>
        <p:txBody>
          <a:bodyPr/>
          <a:lstStyle>
            <a:lvl1pPr>
              <a:defRPr>
                <a:solidFill>
                  <a:srgbClr val="20558A"/>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18882" y="3070226"/>
            <a:ext cx="10771029" cy="1279524"/>
          </a:xfrm>
        </p:spPr>
        <p:txBody>
          <a:bodyPr anchor="b"/>
          <a:lstStyle>
            <a:lvl1pPr marL="0" indent="0">
              <a:buNone/>
              <a:defRPr sz="5700" b="0">
                <a:solidFill>
                  <a:srgbClr val="000000"/>
                </a:solidFill>
              </a:defRPr>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a:t>Click to edit Master text styles</a:t>
            </a:r>
          </a:p>
        </p:txBody>
      </p:sp>
      <p:sp>
        <p:nvSpPr>
          <p:cNvPr id="4" name="Content Placeholder 3"/>
          <p:cNvSpPr>
            <a:spLocks noGrp="1"/>
          </p:cNvSpPr>
          <p:nvPr>
            <p:ph sz="half" idx="2"/>
          </p:nvPr>
        </p:nvSpPr>
        <p:spPr>
          <a:xfrm>
            <a:off x="1218882" y="4349750"/>
            <a:ext cx="10771029" cy="7902576"/>
          </a:xfrm>
        </p:spPr>
        <p:txBody>
          <a:bodyPr/>
          <a:lstStyle>
            <a:lvl1pPr marL="539750" indent="-539750">
              <a:buClr>
                <a:schemeClr val="tx1"/>
              </a:buClr>
              <a:buSzPct val="80000"/>
              <a:buFont typeface="Wingdings" charset="2"/>
              <a:buChar char="§"/>
              <a:defRPr sz="5700">
                <a:solidFill>
                  <a:srgbClr val="000000"/>
                </a:solidFill>
              </a:defRPr>
            </a:lvl1pPr>
            <a:lvl2pPr>
              <a:buClr>
                <a:srgbClr val="20558A"/>
              </a:buClr>
              <a:defRPr sz="4800">
                <a:solidFill>
                  <a:srgbClr val="000000"/>
                </a:solidFill>
              </a:defRPr>
            </a:lvl2pPr>
            <a:lvl3pPr marL="2627313" indent="-492125">
              <a:buClr>
                <a:srgbClr val="20558A"/>
              </a:buClr>
              <a:defRPr sz="4300">
                <a:solidFill>
                  <a:srgbClr val="000000"/>
                </a:solidFill>
              </a:defRPr>
            </a:lvl3pPr>
            <a:lvl4pPr>
              <a:buClr>
                <a:srgbClr val="20558A"/>
              </a:buClr>
              <a:defRPr sz="3800">
                <a:solidFill>
                  <a:srgbClr val="000000"/>
                </a:solidFill>
              </a:defRPr>
            </a:lvl4pPr>
            <a:lvl5pPr>
              <a:defRPr sz="3800">
                <a:solidFill>
                  <a:srgbClr val="000000"/>
                </a:solidFill>
              </a:defRPr>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83509" y="3070226"/>
            <a:ext cx="10775260" cy="1279524"/>
          </a:xfrm>
        </p:spPr>
        <p:txBody>
          <a:bodyPr anchor="b"/>
          <a:lstStyle>
            <a:lvl1pPr marL="0" indent="0">
              <a:buNone/>
              <a:defRPr sz="5700" b="0">
                <a:solidFill>
                  <a:srgbClr val="000000"/>
                </a:solidFill>
              </a:defRPr>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3509" y="4349750"/>
            <a:ext cx="10775260" cy="7902576"/>
          </a:xfrm>
        </p:spPr>
        <p:txBody>
          <a:bodyPr/>
          <a:lstStyle>
            <a:lvl1pPr marL="538163" indent="-538163">
              <a:buClr>
                <a:schemeClr val="tx1"/>
              </a:buClr>
              <a:buSzPct val="80000"/>
              <a:buFont typeface="Wingdings" charset="2"/>
              <a:buChar char="§"/>
              <a:defRPr sz="5700">
                <a:solidFill>
                  <a:srgbClr val="000000"/>
                </a:solidFill>
              </a:defRPr>
            </a:lvl1pPr>
            <a:lvl2pPr>
              <a:buClr>
                <a:schemeClr val="tx1"/>
              </a:buClr>
              <a:defRPr sz="4800">
                <a:solidFill>
                  <a:srgbClr val="000000"/>
                </a:solidFill>
              </a:defRPr>
            </a:lvl2pPr>
            <a:lvl3pPr marL="2516188" indent="-436563">
              <a:buClr>
                <a:srgbClr val="20558A"/>
              </a:buClr>
              <a:defRPr sz="4300">
                <a:solidFill>
                  <a:srgbClr val="000000"/>
                </a:solidFill>
              </a:defRPr>
            </a:lvl3pPr>
            <a:lvl4pPr>
              <a:buClr>
                <a:srgbClr val="20558A"/>
              </a:buClr>
              <a:defRPr sz="3800">
                <a:solidFill>
                  <a:srgbClr val="000000"/>
                </a:solidFill>
              </a:defRPr>
            </a:lvl4pPr>
            <a:lvl5pPr>
              <a:defRPr sz="3800">
                <a:solidFill>
                  <a:srgbClr val="000000"/>
                </a:solidFill>
              </a:defRPr>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488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78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Tree>
    <p:extLst>
      <p:ext uri="{BB962C8B-B14F-4D97-AF65-F5344CB8AC3E}">
        <p14:creationId xmlns:p14="http://schemas.microsoft.com/office/powerpoint/2010/main" val="364677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Title 1"/>
          <p:cNvSpPr>
            <a:spLocks noGrp="1"/>
          </p:cNvSpPr>
          <p:nvPr>
            <p:ph type="title"/>
          </p:nvPr>
        </p:nvSpPr>
        <p:spPr>
          <a:xfrm>
            <a:off x="1218884" y="546100"/>
            <a:ext cx="8020079" cy="2324100"/>
          </a:xfrm>
        </p:spPr>
        <p:txBody>
          <a:bodyPr anchor="b"/>
          <a:lstStyle>
            <a:lvl1pPr algn="l">
              <a:defRPr sz="4800" b="0"/>
            </a:lvl1pPr>
          </a:lstStyle>
          <a:p>
            <a:r>
              <a:rPr lang="en-US"/>
              <a:t>Click to edit Master title style</a:t>
            </a:r>
            <a:endParaRPr lang="en-US" dirty="0"/>
          </a:p>
        </p:txBody>
      </p:sp>
      <p:sp>
        <p:nvSpPr>
          <p:cNvPr id="3" name="Content Placeholder 2"/>
          <p:cNvSpPr>
            <a:spLocks noGrp="1"/>
          </p:cNvSpPr>
          <p:nvPr>
            <p:ph idx="1"/>
          </p:nvPr>
        </p:nvSpPr>
        <p:spPr>
          <a:xfrm>
            <a:off x="9530984" y="546101"/>
            <a:ext cx="13627784" cy="11706226"/>
          </a:xfrm>
        </p:spPr>
        <p:txBody>
          <a:bodyPr/>
          <a:lstStyle>
            <a:lvl1pPr marL="687388" indent="-650875">
              <a:buClr>
                <a:srgbClr val="20558A"/>
              </a:buClr>
              <a:buSzPct val="80000"/>
              <a:buFont typeface="Wingdings" charset="2"/>
              <a:buChar char="§"/>
              <a:defRPr sz="7600"/>
            </a:lvl1pPr>
            <a:lvl2pPr>
              <a:buClr>
                <a:srgbClr val="20558A"/>
              </a:buClr>
              <a:defRPr sz="6700">
                <a:solidFill>
                  <a:srgbClr val="000000"/>
                </a:solidFill>
              </a:defRPr>
            </a:lvl2pPr>
            <a:lvl3pPr>
              <a:buClr>
                <a:srgbClr val="20558A"/>
              </a:buClr>
              <a:defRPr sz="5700">
                <a:solidFill>
                  <a:srgbClr val="000000"/>
                </a:solidFill>
              </a:defRPr>
            </a:lvl3pPr>
            <a:lvl4pPr>
              <a:buClr>
                <a:srgbClr val="20558A"/>
              </a:buClr>
              <a:defRPr sz="4800">
                <a:solidFill>
                  <a:srgbClr val="000000"/>
                </a:solidFill>
              </a:defRPr>
            </a:lvl4pPr>
            <a:lvl5pPr>
              <a:buClr>
                <a:srgbClr val="20558A"/>
              </a:buClr>
              <a:defRPr sz="4800">
                <a:solidFill>
                  <a:srgbClr val="000000"/>
                </a:solidFill>
              </a:defRPr>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8884" y="2870201"/>
            <a:ext cx="8020079" cy="9382126"/>
          </a:xfrm>
        </p:spPr>
        <p:txBody>
          <a:bodyPr/>
          <a:lstStyle>
            <a:lvl1pPr marL="0" indent="0">
              <a:buNone/>
              <a:defRPr sz="3300"/>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a:t>Click to edit Master text styles</a:t>
            </a:r>
          </a:p>
        </p:txBody>
      </p:sp>
    </p:spTree>
    <p:extLst>
      <p:ext uri="{BB962C8B-B14F-4D97-AF65-F5344CB8AC3E}">
        <p14:creationId xmlns:p14="http://schemas.microsoft.com/office/powerpoint/2010/main" val="265800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Title 1"/>
          <p:cNvSpPr>
            <a:spLocks noGrp="1"/>
          </p:cNvSpPr>
          <p:nvPr>
            <p:ph type="title"/>
          </p:nvPr>
        </p:nvSpPr>
        <p:spPr>
          <a:xfrm>
            <a:off x="4778190" y="9601200"/>
            <a:ext cx="14626590" cy="1133476"/>
          </a:xfrm>
        </p:spPr>
        <p:txBody>
          <a:bodyPr anchor="b"/>
          <a:lstStyle>
            <a:lvl1pPr algn="l">
              <a:defRPr sz="4800" b="0"/>
            </a:lvl1pPr>
          </a:lstStyle>
          <a:p>
            <a:r>
              <a:rPr lang="en-US"/>
              <a:t>Click to edit Master title style</a:t>
            </a:r>
            <a:endParaRPr lang="en-US" dirty="0"/>
          </a:p>
        </p:txBody>
      </p:sp>
      <p:sp>
        <p:nvSpPr>
          <p:cNvPr id="3" name="Picture Placeholder 2"/>
          <p:cNvSpPr>
            <a:spLocks noGrp="1"/>
          </p:cNvSpPr>
          <p:nvPr>
            <p:ph type="pic" idx="1"/>
          </p:nvPr>
        </p:nvSpPr>
        <p:spPr>
          <a:xfrm>
            <a:off x="4778190" y="1225550"/>
            <a:ext cx="14626590" cy="8229600"/>
          </a:xfrm>
          <a:ln w="76200" cmpd="sng">
            <a:solidFill>
              <a:srgbClr val="20558A"/>
            </a:solidFill>
          </a:ln>
        </p:spPr>
        <p:txBody>
          <a:bodyPr/>
          <a:lstStyle>
            <a:lvl1pPr marL="0" indent="0">
              <a:buNone/>
              <a:defRPr sz="7600"/>
            </a:lvl1pPr>
            <a:lvl2pPr marL="1088365" indent="0">
              <a:buNone/>
              <a:defRPr sz="6700"/>
            </a:lvl2pPr>
            <a:lvl3pPr marL="2176729" indent="0">
              <a:buNone/>
              <a:defRPr sz="5700"/>
            </a:lvl3pPr>
            <a:lvl4pPr marL="3265094" indent="0">
              <a:buNone/>
              <a:defRPr sz="4800"/>
            </a:lvl4pPr>
            <a:lvl5pPr marL="4353458" indent="0">
              <a:buNone/>
              <a:defRPr sz="4800"/>
            </a:lvl5pPr>
            <a:lvl6pPr marL="5441823" indent="0">
              <a:buNone/>
              <a:defRPr sz="4800"/>
            </a:lvl6pPr>
            <a:lvl7pPr marL="6530188" indent="0">
              <a:buNone/>
              <a:defRPr sz="4800"/>
            </a:lvl7pPr>
            <a:lvl8pPr marL="7618552" indent="0">
              <a:buNone/>
              <a:defRPr sz="4800"/>
            </a:lvl8pPr>
            <a:lvl9pPr marL="8706917" indent="0">
              <a:buNone/>
              <a:defRPr sz="4800"/>
            </a:lvl9pPr>
          </a:lstStyle>
          <a:p>
            <a:r>
              <a:rPr lang="en-US"/>
              <a:t>Click icon to add picture</a:t>
            </a:r>
          </a:p>
        </p:txBody>
      </p:sp>
      <p:sp>
        <p:nvSpPr>
          <p:cNvPr id="4" name="Text Placeholder 3"/>
          <p:cNvSpPr>
            <a:spLocks noGrp="1"/>
          </p:cNvSpPr>
          <p:nvPr>
            <p:ph type="body" sz="half" idx="2"/>
          </p:nvPr>
        </p:nvSpPr>
        <p:spPr>
          <a:xfrm>
            <a:off x="4778190" y="10734676"/>
            <a:ext cx="14626590" cy="1609724"/>
          </a:xfrm>
        </p:spPr>
        <p:txBody>
          <a:bodyPr/>
          <a:lstStyle>
            <a:lvl1pPr marL="0" indent="0">
              <a:buNone/>
              <a:defRPr sz="3300"/>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a:t>Click to edit Master text styles</a:t>
            </a:r>
          </a:p>
        </p:txBody>
      </p:sp>
    </p:spTree>
    <p:extLst>
      <p:ext uri="{BB962C8B-B14F-4D97-AF65-F5344CB8AC3E}">
        <p14:creationId xmlns:p14="http://schemas.microsoft.com/office/powerpoint/2010/main" val="396940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NCCIH-general-Slide-02_light_16x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650875" indent="-650875">
              <a:buClr>
                <a:srgbClr val="20558A"/>
              </a:buClr>
              <a:buSzPct val="80000"/>
              <a:buFont typeface="Wingdings" charset="2"/>
              <a:buChar char="§"/>
              <a:defRPr/>
            </a:lvl1pPr>
            <a:lvl2pPr>
              <a:buClr>
                <a:srgbClr val="20558A"/>
              </a:buClr>
              <a:defRPr>
                <a:solidFill>
                  <a:srgbClr val="000000"/>
                </a:solidFill>
              </a:defRPr>
            </a:lvl2pPr>
            <a:lvl3pPr>
              <a:buClr>
                <a:srgbClr val="20558A"/>
              </a:buClr>
              <a:defRPr>
                <a:solidFill>
                  <a:srgbClr val="000000"/>
                </a:solidFill>
              </a:defRPr>
            </a:lvl3pPr>
            <a:lvl4pPr>
              <a:buClr>
                <a:srgbClr val="20558A"/>
              </a:buClr>
              <a:defRPr>
                <a:solidFill>
                  <a:srgbClr val="000000"/>
                </a:solidFill>
              </a:defRPr>
            </a:lvl4pPr>
            <a:lvl5pPr>
              <a:buClr>
                <a:srgbClr val="20558A"/>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42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549276"/>
            <a:ext cx="21939885" cy="2286000"/>
          </a:xfrm>
          <a:prstGeom prst="rect">
            <a:avLst/>
          </a:prstGeom>
        </p:spPr>
        <p:txBody>
          <a:bodyPr vert="horz" lIns="217673" tIns="108836" rIns="217673" bIns="10883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8883" y="3200401"/>
            <a:ext cx="21939885" cy="9051926"/>
          </a:xfrm>
          <a:prstGeom prst="rect">
            <a:avLst/>
          </a:prstGeom>
        </p:spPr>
        <p:txBody>
          <a:bodyPr vert="horz" lIns="217673" tIns="108836" rIns="217673" bIns="1088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683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81" r:id="rId13"/>
  </p:sldLayoutIdLst>
  <p:txStyles>
    <p:titleStyle>
      <a:lvl1pPr algn="l" defTabSz="1088365" rtl="0" eaLnBrk="1" latinLnBrk="0" hangingPunct="1">
        <a:spcBef>
          <a:spcPct val="0"/>
        </a:spcBef>
        <a:buNone/>
        <a:defRPr sz="10500" kern="1200">
          <a:solidFill>
            <a:srgbClr val="20558A"/>
          </a:solidFill>
          <a:latin typeface="+mj-lt"/>
          <a:ea typeface="+mj-ea"/>
          <a:cs typeface="+mj-cs"/>
        </a:defRPr>
      </a:lvl1pPr>
    </p:titleStyle>
    <p:bodyStyle>
      <a:lvl1pPr marL="627063" indent="-627063" algn="l" defTabSz="1088365" rtl="0" eaLnBrk="1" latinLnBrk="0" hangingPunct="1">
        <a:spcBef>
          <a:spcPct val="20000"/>
        </a:spcBef>
        <a:buClr>
          <a:srgbClr val="20558A"/>
        </a:buClr>
        <a:buSzPct val="80000"/>
        <a:buFont typeface="Wingdings" charset="2"/>
        <a:buChar char="§"/>
        <a:defRPr sz="7600" kern="1200">
          <a:solidFill>
            <a:srgbClr val="000000"/>
          </a:solidFill>
          <a:latin typeface="+mn-lt"/>
          <a:ea typeface="+mn-ea"/>
          <a:cs typeface="+mn-cs"/>
        </a:defRPr>
      </a:lvl1pPr>
      <a:lvl2pPr marL="1768592" indent="-680228" algn="l" defTabSz="1088365" rtl="0" eaLnBrk="1" latinLnBrk="0" hangingPunct="1">
        <a:spcBef>
          <a:spcPct val="20000"/>
        </a:spcBef>
        <a:buClr>
          <a:srgbClr val="20558A"/>
        </a:buClr>
        <a:buFont typeface="Arial"/>
        <a:buChar char="–"/>
        <a:defRPr sz="6700" kern="1200">
          <a:solidFill>
            <a:srgbClr val="000000"/>
          </a:solidFill>
          <a:latin typeface="+mn-lt"/>
          <a:ea typeface="+mn-ea"/>
          <a:cs typeface="+mn-cs"/>
        </a:defRPr>
      </a:lvl2pPr>
      <a:lvl3pPr marL="2720912" indent="-544182" algn="l" defTabSz="1088365" rtl="0" eaLnBrk="1" latinLnBrk="0" hangingPunct="1">
        <a:spcBef>
          <a:spcPct val="20000"/>
        </a:spcBef>
        <a:buClr>
          <a:srgbClr val="20558A"/>
        </a:buClr>
        <a:buFont typeface="Arial"/>
        <a:buChar char="•"/>
        <a:defRPr sz="5700" kern="1200">
          <a:solidFill>
            <a:srgbClr val="000000"/>
          </a:solidFill>
          <a:latin typeface="+mn-lt"/>
          <a:ea typeface="+mn-ea"/>
          <a:cs typeface="+mn-cs"/>
        </a:defRPr>
      </a:lvl3pPr>
      <a:lvl4pPr marL="3809276" indent="-544182" algn="l" defTabSz="1088365" rtl="0" eaLnBrk="1" latinLnBrk="0" hangingPunct="1">
        <a:spcBef>
          <a:spcPct val="20000"/>
        </a:spcBef>
        <a:buClr>
          <a:srgbClr val="20558A"/>
        </a:buClr>
        <a:buFont typeface="Arial"/>
        <a:buChar char="–"/>
        <a:defRPr sz="4800" kern="1200">
          <a:solidFill>
            <a:srgbClr val="000000"/>
          </a:solidFill>
          <a:latin typeface="+mn-lt"/>
          <a:ea typeface="+mn-ea"/>
          <a:cs typeface="+mn-cs"/>
        </a:defRPr>
      </a:lvl4pPr>
      <a:lvl5pPr marL="4897641" indent="-544182" algn="l" defTabSz="1088365" rtl="0" eaLnBrk="1" latinLnBrk="0" hangingPunct="1">
        <a:spcBef>
          <a:spcPct val="20000"/>
        </a:spcBef>
        <a:buFont typeface="Arial"/>
        <a:buChar char="»"/>
        <a:defRPr sz="4800" kern="1200">
          <a:solidFill>
            <a:srgbClr val="000000"/>
          </a:solidFill>
          <a:latin typeface="+mn-lt"/>
          <a:ea typeface="+mn-ea"/>
          <a:cs typeface="+mn-cs"/>
        </a:defRPr>
      </a:lvl5pPr>
      <a:lvl6pPr marL="5986005" indent="-544182" algn="l" defTabSz="1088365" rtl="0" eaLnBrk="1" latinLnBrk="0" hangingPunct="1">
        <a:spcBef>
          <a:spcPct val="20000"/>
        </a:spcBef>
        <a:buFont typeface="Arial"/>
        <a:buChar char="•"/>
        <a:defRPr sz="4800" kern="1200">
          <a:solidFill>
            <a:schemeClr val="tx1"/>
          </a:solidFill>
          <a:latin typeface="+mn-lt"/>
          <a:ea typeface="+mn-ea"/>
          <a:cs typeface="+mn-cs"/>
        </a:defRPr>
      </a:lvl6pPr>
      <a:lvl7pPr marL="7074370" indent="-544182" algn="l" defTabSz="1088365" rtl="0" eaLnBrk="1" latinLnBrk="0" hangingPunct="1">
        <a:spcBef>
          <a:spcPct val="20000"/>
        </a:spcBef>
        <a:buFont typeface="Arial"/>
        <a:buChar char="•"/>
        <a:defRPr sz="4800" kern="1200">
          <a:solidFill>
            <a:schemeClr val="tx1"/>
          </a:solidFill>
          <a:latin typeface="+mn-lt"/>
          <a:ea typeface="+mn-ea"/>
          <a:cs typeface="+mn-cs"/>
        </a:defRPr>
      </a:lvl7pPr>
      <a:lvl8pPr marL="8162735" indent="-544182" algn="l" defTabSz="1088365" rtl="0" eaLnBrk="1" latinLnBrk="0" hangingPunct="1">
        <a:spcBef>
          <a:spcPct val="20000"/>
        </a:spcBef>
        <a:buFont typeface="Arial"/>
        <a:buChar char="•"/>
        <a:defRPr sz="4800" kern="1200">
          <a:solidFill>
            <a:schemeClr val="tx1"/>
          </a:solidFill>
          <a:latin typeface="+mn-lt"/>
          <a:ea typeface="+mn-ea"/>
          <a:cs typeface="+mn-cs"/>
        </a:defRPr>
      </a:lvl8pPr>
      <a:lvl9pPr marL="9251099" indent="-544182" algn="l" defTabSz="1088365"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365" rtl="0" eaLnBrk="1" latinLnBrk="0" hangingPunct="1">
        <a:defRPr sz="4300" kern="1200">
          <a:solidFill>
            <a:schemeClr val="tx1"/>
          </a:solidFill>
          <a:latin typeface="+mn-lt"/>
          <a:ea typeface="+mn-ea"/>
          <a:cs typeface="+mn-cs"/>
        </a:defRPr>
      </a:lvl1pPr>
      <a:lvl2pPr marL="1088365" algn="l" defTabSz="1088365" rtl="0" eaLnBrk="1" latinLnBrk="0" hangingPunct="1">
        <a:defRPr sz="4300" kern="1200">
          <a:solidFill>
            <a:schemeClr val="tx1"/>
          </a:solidFill>
          <a:latin typeface="+mn-lt"/>
          <a:ea typeface="+mn-ea"/>
          <a:cs typeface="+mn-cs"/>
        </a:defRPr>
      </a:lvl2pPr>
      <a:lvl3pPr marL="2176729" algn="l" defTabSz="1088365" rtl="0" eaLnBrk="1" latinLnBrk="0" hangingPunct="1">
        <a:defRPr sz="4300" kern="1200">
          <a:solidFill>
            <a:schemeClr val="tx1"/>
          </a:solidFill>
          <a:latin typeface="+mn-lt"/>
          <a:ea typeface="+mn-ea"/>
          <a:cs typeface="+mn-cs"/>
        </a:defRPr>
      </a:lvl3pPr>
      <a:lvl4pPr marL="3265094" algn="l" defTabSz="1088365" rtl="0" eaLnBrk="1" latinLnBrk="0" hangingPunct="1">
        <a:defRPr sz="4300" kern="1200">
          <a:solidFill>
            <a:schemeClr val="tx1"/>
          </a:solidFill>
          <a:latin typeface="+mn-lt"/>
          <a:ea typeface="+mn-ea"/>
          <a:cs typeface="+mn-cs"/>
        </a:defRPr>
      </a:lvl4pPr>
      <a:lvl5pPr marL="4353458" algn="l" defTabSz="1088365" rtl="0" eaLnBrk="1" latinLnBrk="0" hangingPunct="1">
        <a:defRPr sz="4300" kern="1200">
          <a:solidFill>
            <a:schemeClr val="tx1"/>
          </a:solidFill>
          <a:latin typeface="+mn-lt"/>
          <a:ea typeface="+mn-ea"/>
          <a:cs typeface="+mn-cs"/>
        </a:defRPr>
      </a:lvl5pPr>
      <a:lvl6pPr marL="5441823" algn="l" defTabSz="1088365" rtl="0" eaLnBrk="1" latinLnBrk="0" hangingPunct="1">
        <a:defRPr sz="4300" kern="1200">
          <a:solidFill>
            <a:schemeClr val="tx1"/>
          </a:solidFill>
          <a:latin typeface="+mn-lt"/>
          <a:ea typeface="+mn-ea"/>
          <a:cs typeface="+mn-cs"/>
        </a:defRPr>
      </a:lvl6pPr>
      <a:lvl7pPr marL="6530188" algn="l" defTabSz="1088365" rtl="0" eaLnBrk="1" latinLnBrk="0" hangingPunct="1">
        <a:defRPr sz="4300" kern="1200">
          <a:solidFill>
            <a:schemeClr val="tx1"/>
          </a:solidFill>
          <a:latin typeface="+mn-lt"/>
          <a:ea typeface="+mn-ea"/>
          <a:cs typeface="+mn-cs"/>
        </a:defRPr>
      </a:lvl7pPr>
      <a:lvl8pPr marL="7618552" algn="l" defTabSz="1088365" rtl="0" eaLnBrk="1" latinLnBrk="0" hangingPunct="1">
        <a:defRPr sz="4300" kern="1200">
          <a:solidFill>
            <a:schemeClr val="tx1"/>
          </a:solidFill>
          <a:latin typeface="+mn-lt"/>
          <a:ea typeface="+mn-ea"/>
          <a:cs typeface="+mn-cs"/>
        </a:defRPr>
      </a:lvl8pPr>
      <a:lvl9pPr marL="8706917" algn="l" defTabSz="108836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mailto:inna.belfer@nih.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0.svg"/><Relationship Id="rId5" Type="http://schemas.openxmlformats.org/officeDocument/2006/relationships/diagramQuickStyle" Target="../diagrams/quickStyle1.xml"/><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A435-58CD-542E-7107-1232AAE14DAE}"/>
              </a:ext>
            </a:extLst>
          </p:cNvPr>
          <p:cNvSpPr>
            <a:spLocks noGrp="1"/>
          </p:cNvSpPr>
          <p:nvPr>
            <p:ph type="ctrTitle"/>
          </p:nvPr>
        </p:nvSpPr>
        <p:spPr/>
        <p:txBody>
          <a:bodyPr>
            <a:noAutofit/>
          </a:bodyPr>
          <a:lstStyle/>
          <a:p>
            <a:r>
              <a:rPr lang="en-US" sz="7200" dirty="0"/>
              <a:t>Unmet Research Need: Sickle Cell Disease Pain as a Whole Person Health Challenge</a:t>
            </a:r>
            <a:br>
              <a:rPr lang="en-US" sz="7200" dirty="0"/>
            </a:br>
            <a:endParaRPr lang="en-US" sz="7200" dirty="0"/>
          </a:p>
        </p:txBody>
      </p:sp>
      <p:sp>
        <p:nvSpPr>
          <p:cNvPr id="3" name="Subtitle 2">
            <a:extLst>
              <a:ext uri="{FF2B5EF4-FFF2-40B4-BE49-F238E27FC236}">
                <a16:creationId xmlns:a16="http://schemas.microsoft.com/office/drawing/2014/main" id="{3A77CE3B-9B5D-C016-819F-9827AC85AE43}"/>
              </a:ext>
            </a:extLst>
          </p:cNvPr>
          <p:cNvSpPr>
            <a:spLocks noGrp="1"/>
          </p:cNvSpPr>
          <p:nvPr>
            <p:ph type="subTitle" idx="1"/>
          </p:nvPr>
        </p:nvSpPr>
        <p:spPr>
          <a:xfrm>
            <a:off x="8531225" y="10789920"/>
            <a:ext cx="14605454" cy="2209800"/>
          </a:xfrm>
        </p:spPr>
        <p:txBody>
          <a:bodyPr/>
          <a:lstStyle/>
          <a:p>
            <a:r>
              <a:rPr lang="en-US" sz="3600" b="0" dirty="0">
                <a:solidFill>
                  <a:schemeClr val="tx1"/>
                </a:solidFill>
                <a:latin typeface="Aptos ExtraBold" panose="020F0502020204030204" pitchFamily="34" charset="0"/>
              </a:rPr>
              <a:t>Inna Belfer M.D., Ph.D. , Deputy Branch Chief</a:t>
            </a:r>
          </a:p>
          <a:p>
            <a:r>
              <a:rPr lang="en-US" sz="3600" b="0" dirty="0">
                <a:solidFill>
                  <a:schemeClr val="tx1"/>
                </a:solidFill>
                <a:latin typeface="Aptos ExtraBold" panose="020F0502020204030204" pitchFamily="34" charset="0"/>
              </a:rPr>
              <a:t>Basic and Mechanistic Research Branch</a:t>
            </a:r>
          </a:p>
          <a:p>
            <a:r>
              <a:rPr lang="en-US" sz="3600" b="0" dirty="0">
                <a:solidFill>
                  <a:schemeClr val="tx1"/>
                </a:solidFill>
                <a:latin typeface="Aptos ExtraBold" panose="020F0502020204030204" pitchFamily="34" charset="0"/>
              </a:rPr>
              <a:t>National Center for Complementary and Integrative Health</a:t>
            </a:r>
          </a:p>
          <a:p>
            <a:r>
              <a:rPr lang="en-US" sz="3600" b="0" dirty="0">
                <a:solidFill>
                  <a:schemeClr val="tx1"/>
                </a:solidFill>
                <a:latin typeface="Aptos ExtraBold" panose="020F0502020204030204" pitchFamily="34" charset="0"/>
              </a:rPr>
              <a:t>National Institutes of Health</a:t>
            </a:r>
          </a:p>
          <a:p>
            <a:endParaRPr lang="en-US" sz="3600" dirty="0">
              <a:latin typeface="Aptos" panose="020B0004020202020204" pitchFamily="34" charset="0"/>
            </a:endParaRPr>
          </a:p>
          <a:p>
            <a:endParaRPr lang="en-US" sz="3600" dirty="0">
              <a:latin typeface="Aptos" panose="020B0004020202020204" pitchFamily="34" charset="0"/>
            </a:endParaRPr>
          </a:p>
        </p:txBody>
      </p:sp>
      <p:sp>
        <p:nvSpPr>
          <p:cNvPr id="4" name="Text Placeholder 3">
            <a:extLst>
              <a:ext uri="{FF2B5EF4-FFF2-40B4-BE49-F238E27FC236}">
                <a16:creationId xmlns:a16="http://schemas.microsoft.com/office/drawing/2014/main" id="{E1F8C272-831E-206D-A1CF-66C5EBEDE095}"/>
              </a:ext>
            </a:extLst>
          </p:cNvPr>
          <p:cNvSpPr>
            <a:spLocks noGrp="1"/>
          </p:cNvSpPr>
          <p:nvPr>
            <p:ph type="body" sz="quarter" idx="10"/>
          </p:nvPr>
        </p:nvSpPr>
        <p:spPr>
          <a:xfrm>
            <a:off x="8590285" y="3730752"/>
            <a:ext cx="9618340" cy="612648"/>
          </a:xfrm>
        </p:spPr>
        <p:txBody>
          <a:bodyPr>
            <a:normAutofit fontScale="62500" lnSpcReduction="20000"/>
          </a:bodyPr>
          <a:lstStyle/>
          <a:p>
            <a:r>
              <a:rPr lang="en-US" sz="3200" dirty="0"/>
              <a:t>2025 International Congress on Integrative Medicine and Health, March 7, 2025</a:t>
            </a:r>
          </a:p>
        </p:txBody>
      </p:sp>
    </p:spTree>
    <p:extLst>
      <p:ext uri="{BB962C8B-B14F-4D97-AF65-F5344CB8AC3E}">
        <p14:creationId xmlns:p14="http://schemas.microsoft.com/office/powerpoint/2010/main" val="232737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a:extLst>
              <a:ext uri="{FF2B5EF4-FFF2-40B4-BE49-F238E27FC236}">
                <a16:creationId xmlns:a16="http://schemas.microsoft.com/office/drawing/2014/main" id="{1C9AACE3-83F3-5819-F763-F03B6EF87C7E}"/>
              </a:ext>
            </a:extLst>
          </p:cNvPr>
          <p:cNvSpPr txBox="1">
            <a:spLocks noChangeArrowheads="1"/>
          </p:cNvSpPr>
          <p:nvPr/>
        </p:nvSpPr>
        <p:spPr bwMode="auto">
          <a:xfrm>
            <a:off x="6481379" y="688978"/>
            <a:ext cx="1275087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algn="l" rtl="0" fontAlgn="base">
              <a:spcBef>
                <a:spcPct val="0"/>
              </a:spcBef>
              <a:spcAft>
                <a:spcPct val="0"/>
              </a:spcAft>
              <a:defRPr sz="5713" kern="1200">
                <a:solidFill>
                  <a:schemeClr val="tx1"/>
                </a:solidFill>
                <a:latin typeface="Arial" panose="020B0604020202020204" pitchFamily="34" charset="0"/>
                <a:ea typeface="+mn-ea"/>
                <a:cs typeface="+mn-cs"/>
              </a:defRPr>
            </a:lvl1pPr>
            <a:lvl2pPr marL="1088365" algn="l" rtl="0" fontAlgn="base">
              <a:spcBef>
                <a:spcPct val="0"/>
              </a:spcBef>
              <a:spcAft>
                <a:spcPct val="0"/>
              </a:spcAft>
              <a:defRPr sz="5713" kern="1200">
                <a:solidFill>
                  <a:schemeClr val="tx1"/>
                </a:solidFill>
                <a:latin typeface="Arial" panose="020B0604020202020204" pitchFamily="34" charset="0"/>
                <a:ea typeface="+mn-ea"/>
                <a:cs typeface="+mn-cs"/>
              </a:defRPr>
            </a:lvl2pPr>
            <a:lvl3pPr marL="2176729" algn="l" rtl="0" fontAlgn="base">
              <a:spcBef>
                <a:spcPct val="0"/>
              </a:spcBef>
              <a:spcAft>
                <a:spcPct val="0"/>
              </a:spcAft>
              <a:defRPr sz="5713" kern="1200">
                <a:solidFill>
                  <a:schemeClr val="tx1"/>
                </a:solidFill>
                <a:latin typeface="Arial" panose="020B0604020202020204" pitchFamily="34" charset="0"/>
                <a:ea typeface="+mn-ea"/>
                <a:cs typeface="+mn-cs"/>
              </a:defRPr>
            </a:lvl3pPr>
            <a:lvl4pPr marL="3265094" algn="l" rtl="0" fontAlgn="base">
              <a:spcBef>
                <a:spcPct val="0"/>
              </a:spcBef>
              <a:spcAft>
                <a:spcPct val="0"/>
              </a:spcAft>
              <a:defRPr sz="5713" kern="1200">
                <a:solidFill>
                  <a:schemeClr val="tx1"/>
                </a:solidFill>
                <a:latin typeface="Arial" panose="020B0604020202020204" pitchFamily="34" charset="0"/>
                <a:ea typeface="+mn-ea"/>
                <a:cs typeface="+mn-cs"/>
              </a:defRPr>
            </a:lvl4pPr>
            <a:lvl5pPr marL="4353458" algn="l" rtl="0" fontAlgn="base">
              <a:spcBef>
                <a:spcPct val="0"/>
              </a:spcBef>
              <a:spcAft>
                <a:spcPct val="0"/>
              </a:spcAft>
              <a:defRPr sz="5713" kern="1200">
                <a:solidFill>
                  <a:schemeClr val="tx1"/>
                </a:solidFill>
                <a:latin typeface="Arial" panose="020B0604020202020204" pitchFamily="34" charset="0"/>
                <a:ea typeface="+mn-ea"/>
                <a:cs typeface="+mn-cs"/>
              </a:defRPr>
            </a:lvl5pPr>
            <a:lvl6pPr marL="5441823" algn="l" defTabSz="2176729" rtl="0" eaLnBrk="1" latinLnBrk="0" hangingPunct="1">
              <a:defRPr sz="5713" kern="1200">
                <a:solidFill>
                  <a:schemeClr val="tx1"/>
                </a:solidFill>
                <a:latin typeface="Arial" panose="020B0604020202020204" pitchFamily="34" charset="0"/>
                <a:ea typeface="+mn-ea"/>
                <a:cs typeface="+mn-cs"/>
              </a:defRPr>
            </a:lvl6pPr>
            <a:lvl7pPr marL="6530188" algn="l" defTabSz="2176729" rtl="0" eaLnBrk="1" latinLnBrk="0" hangingPunct="1">
              <a:defRPr sz="5713" kern="1200">
                <a:solidFill>
                  <a:schemeClr val="tx1"/>
                </a:solidFill>
                <a:latin typeface="Arial" panose="020B0604020202020204" pitchFamily="34" charset="0"/>
                <a:ea typeface="+mn-ea"/>
                <a:cs typeface="+mn-cs"/>
              </a:defRPr>
            </a:lvl7pPr>
            <a:lvl8pPr marL="7618552" algn="l" defTabSz="2176729" rtl="0" eaLnBrk="1" latinLnBrk="0" hangingPunct="1">
              <a:defRPr sz="5713" kern="1200">
                <a:solidFill>
                  <a:schemeClr val="tx1"/>
                </a:solidFill>
                <a:latin typeface="Arial" panose="020B0604020202020204" pitchFamily="34" charset="0"/>
                <a:ea typeface="+mn-ea"/>
                <a:cs typeface="+mn-cs"/>
              </a:defRPr>
            </a:lvl8pPr>
            <a:lvl9pPr marL="8706917" algn="l" defTabSz="2176729" rtl="0" eaLnBrk="1" latinLnBrk="0" hangingPunct="1">
              <a:defRPr sz="5713" kern="1200">
                <a:solidFill>
                  <a:schemeClr val="tx1"/>
                </a:solidFill>
                <a:latin typeface="Arial" panose="020B0604020202020204" pitchFamily="34" charset="0"/>
                <a:ea typeface="+mn-ea"/>
                <a:cs typeface="+mn-cs"/>
              </a:defRPr>
            </a:lvl9pPr>
          </a:lstStyle>
          <a:p>
            <a:r>
              <a:rPr lang="en-US" altLang="en-US" sz="6600" b="1" dirty="0">
                <a:latin typeface="Arial"/>
                <a:cs typeface="Arial"/>
              </a:rPr>
              <a:t>Collaborators:</a:t>
            </a:r>
            <a:endParaRPr lang="en-US" altLang="en-US" sz="6600" b="1" dirty="0"/>
          </a:p>
          <a:p>
            <a:endParaRPr lang="en-US" altLang="en-US" sz="6600"/>
          </a:p>
          <a:p>
            <a:r>
              <a:rPr lang="en-US" altLang="en-US" sz="6600" dirty="0">
                <a:solidFill>
                  <a:srgbClr val="000000"/>
                </a:solidFill>
                <a:latin typeface="Arial"/>
                <a:cs typeface="Arial"/>
              </a:rPr>
              <a:t>Dr. Wen Chen</a:t>
            </a:r>
            <a:endParaRPr lang="en-US" sz="6600" dirty="0">
              <a:solidFill>
                <a:srgbClr val="000000"/>
              </a:solidFill>
              <a:latin typeface="Arial"/>
              <a:cs typeface="Arial"/>
            </a:endParaRPr>
          </a:p>
          <a:p>
            <a:r>
              <a:rPr lang="en-US" altLang="en-US" sz="6600" dirty="0">
                <a:solidFill>
                  <a:srgbClr val="000000"/>
                </a:solidFill>
                <a:latin typeface="Arial"/>
                <a:cs typeface="Arial"/>
              </a:rPr>
              <a:t>Dr. Wendy Weber</a:t>
            </a:r>
            <a:endParaRPr lang="en-US" sz="5700" dirty="0">
              <a:solidFill>
                <a:srgbClr val="000000"/>
              </a:solidFill>
              <a:cs typeface="Arial"/>
            </a:endParaRPr>
          </a:p>
          <a:p>
            <a:r>
              <a:rPr lang="en-US" altLang="en-US" sz="6600" dirty="0">
                <a:solidFill>
                  <a:srgbClr val="000000"/>
                </a:solidFill>
                <a:latin typeface="Arial"/>
                <a:cs typeface="Arial"/>
              </a:rPr>
              <a:t>Dr. Emmeline Edwards</a:t>
            </a:r>
          </a:p>
          <a:p>
            <a:r>
              <a:rPr lang="en-US" altLang="en-US" sz="6600" dirty="0">
                <a:latin typeface="Arial"/>
                <a:cs typeface="Arial"/>
              </a:rPr>
              <a:t>Dr. Helene M Langevin</a:t>
            </a:r>
            <a:endParaRPr lang="en-US" altLang="en-US" sz="6600" dirty="0">
              <a:cs typeface="Arial"/>
            </a:endParaRPr>
          </a:p>
        </p:txBody>
      </p:sp>
      <p:sp>
        <p:nvSpPr>
          <p:cNvPr id="2" name="Subtitle 2">
            <a:extLst>
              <a:ext uri="{FF2B5EF4-FFF2-40B4-BE49-F238E27FC236}">
                <a16:creationId xmlns:a16="http://schemas.microsoft.com/office/drawing/2014/main" id="{F9963501-11DC-0D58-9846-A842AAFD13A5}"/>
              </a:ext>
            </a:extLst>
          </p:cNvPr>
          <p:cNvSpPr>
            <a:spLocks noGrp="1"/>
          </p:cNvSpPr>
          <p:nvPr/>
        </p:nvSpPr>
        <p:spPr>
          <a:xfrm>
            <a:off x="6675803" y="8226605"/>
            <a:ext cx="9371168" cy="1859495"/>
          </a:xfrm>
          <a:prstGeom prst="rect">
            <a:avLst/>
          </a:prstGeom>
        </p:spPr>
        <p:txBody>
          <a:bodyPr vert="horz" lIns="217673" tIns="108836" rIns="217673" bIns="108836" rtlCol="0" anchor="t">
            <a:normAutofit fontScale="92500" lnSpcReduction="10000"/>
          </a:bodyPr>
          <a:lstStyle>
            <a:lvl1pPr marL="0" indent="0" algn="l" defTabSz="1088365" rtl="0" eaLnBrk="1" latinLnBrk="0" hangingPunct="1">
              <a:spcBef>
                <a:spcPct val="20000"/>
              </a:spcBef>
              <a:buClr>
                <a:srgbClr val="20558A"/>
              </a:buClr>
              <a:buSzPct val="80000"/>
              <a:buFont typeface="Wingdings" charset="2"/>
              <a:buNone/>
              <a:defRPr sz="6000" kern="1200">
                <a:solidFill>
                  <a:srgbClr val="000000"/>
                </a:solidFill>
                <a:latin typeface="+mn-lt"/>
                <a:ea typeface="+mn-ea"/>
                <a:cs typeface="+mn-cs"/>
              </a:defRPr>
            </a:lvl1pPr>
            <a:lvl2pPr marL="1088365" indent="0" algn="ctr" defTabSz="1088365" rtl="0" eaLnBrk="1" latinLnBrk="0" hangingPunct="1">
              <a:spcBef>
                <a:spcPct val="20000"/>
              </a:spcBef>
              <a:buClr>
                <a:srgbClr val="20558A"/>
              </a:buClr>
              <a:buFont typeface="Arial"/>
              <a:buNone/>
              <a:defRPr sz="6700" kern="1200">
                <a:solidFill>
                  <a:schemeClr val="tx1">
                    <a:tint val="75000"/>
                  </a:schemeClr>
                </a:solidFill>
                <a:latin typeface="+mn-lt"/>
                <a:ea typeface="+mn-ea"/>
                <a:cs typeface="+mn-cs"/>
              </a:defRPr>
            </a:lvl2pPr>
            <a:lvl3pPr marL="2176729" indent="0" algn="ctr" defTabSz="1088365" rtl="0" eaLnBrk="1" latinLnBrk="0" hangingPunct="1">
              <a:spcBef>
                <a:spcPct val="20000"/>
              </a:spcBef>
              <a:buClr>
                <a:srgbClr val="20558A"/>
              </a:buClr>
              <a:buFont typeface="Arial"/>
              <a:buNone/>
              <a:defRPr sz="5700" kern="1200">
                <a:solidFill>
                  <a:schemeClr val="tx1">
                    <a:tint val="75000"/>
                  </a:schemeClr>
                </a:solidFill>
                <a:latin typeface="+mn-lt"/>
                <a:ea typeface="+mn-ea"/>
                <a:cs typeface="+mn-cs"/>
              </a:defRPr>
            </a:lvl3pPr>
            <a:lvl4pPr marL="3265094" indent="0" algn="ctr" defTabSz="1088365" rtl="0" eaLnBrk="1" latinLnBrk="0" hangingPunct="1">
              <a:spcBef>
                <a:spcPct val="20000"/>
              </a:spcBef>
              <a:buClr>
                <a:srgbClr val="20558A"/>
              </a:buClr>
              <a:buFont typeface="Arial"/>
              <a:buNone/>
              <a:defRPr sz="4800" kern="1200">
                <a:solidFill>
                  <a:schemeClr val="tx1">
                    <a:tint val="75000"/>
                  </a:schemeClr>
                </a:solidFill>
                <a:latin typeface="+mn-lt"/>
                <a:ea typeface="+mn-ea"/>
                <a:cs typeface="+mn-cs"/>
              </a:defRPr>
            </a:lvl4pPr>
            <a:lvl5pPr marL="4353458" indent="0" algn="ctr" defTabSz="1088365"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1823" indent="0" algn="ctr" defTabSz="1088365"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0188" indent="0" algn="ctr" defTabSz="1088365"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8552" indent="0" algn="ctr" defTabSz="1088365"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6917" indent="0" algn="ctr" defTabSz="1088365"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400" dirty="0">
                <a:latin typeface="Calibri"/>
                <a:ea typeface="Calibri"/>
                <a:cs typeface="Calibri"/>
              </a:rPr>
              <a:t> </a:t>
            </a:r>
            <a:r>
              <a:rPr lang="en-US" sz="5400" dirty="0">
                <a:solidFill>
                  <a:srgbClr val="0563C1"/>
                </a:solidFill>
                <a:latin typeface="Calibri"/>
                <a:ea typeface="Calibri"/>
                <a:cs typeface="Calibri"/>
              </a:rPr>
              <a:t>Contact: 301-435-1573 </a:t>
            </a:r>
            <a:endParaRPr lang="en-US" sz="4400" dirty="0">
              <a:latin typeface="Arial"/>
              <a:ea typeface="Calibri"/>
              <a:cs typeface="Arial"/>
            </a:endParaRPr>
          </a:p>
          <a:p>
            <a:r>
              <a:rPr lang="en-US" sz="5400" u="sng" dirty="0">
                <a:solidFill>
                  <a:srgbClr val="0563C1"/>
                </a:solidFill>
                <a:latin typeface="Calibri"/>
                <a:ea typeface="Calibri"/>
                <a:cs typeface="Calibri"/>
                <a:hlinkClick r:id="rId3"/>
              </a:rPr>
              <a:t>inna.belfer@nih.gov</a:t>
            </a:r>
            <a:endParaRPr lang="en-US" sz="4400">
              <a:cs typeface="Arial"/>
            </a:endParaRPr>
          </a:p>
        </p:txBody>
      </p:sp>
    </p:spTree>
    <p:extLst>
      <p:ext uri="{BB962C8B-B14F-4D97-AF65-F5344CB8AC3E}">
        <p14:creationId xmlns:p14="http://schemas.microsoft.com/office/powerpoint/2010/main" val="239454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2513-D623-053F-C64E-64B6D3FE4117}"/>
              </a:ext>
            </a:extLst>
          </p:cNvPr>
          <p:cNvSpPr>
            <a:spLocks noGrp="1"/>
          </p:cNvSpPr>
          <p:nvPr>
            <p:ph type="title"/>
          </p:nvPr>
        </p:nvSpPr>
        <p:spPr/>
        <p:txBody>
          <a:bodyPr/>
          <a:lstStyle/>
          <a:p>
            <a:r>
              <a:rPr lang="en-US" dirty="0">
                <a:cs typeface="Arial"/>
              </a:rPr>
              <a:t>Disclaimers</a:t>
            </a:r>
            <a:endParaRPr lang="en-US" dirty="0"/>
          </a:p>
        </p:txBody>
      </p:sp>
      <p:sp>
        <p:nvSpPr>
          <p:cNvPr id="3" name="Content Placeholder 2">
            <a:extLst>
              <a:ext uri="{FF2B5EF4-FFF2-40B4-BE49-F238E27FC236}">
                <a16:creationId xmlns:a16="http://schemas.microsoft.com/office/drawing/2014/main" id="{F0595D0C-3DB5-355F-E93F-308ACBA5507D}"/>
              </a:ext>
            </a:extLst>
          </p:cNvPr>
          <p:cNvSpPr>
            <a:spLocks noGrp="1"/>
          </p:cNvSpPr>
          <p:nvPr>
            <p:ph idx="1"/>
          </p:nvPr>
        </p:nvSpPr>
        <p:spPr>
          <a:xfrm>
            <a:off x="1218883" y="3200401"/>
            <a:ext cx="22829941" cy="9051926"/>
          </a:xfrm>
        </p:spPr>
        <p:txBody>
          <a:bodyPr vert="horz" lIns="217673" tIns="108836" rIns="217673" bIns="108836" rtlCol="0" anchor="t">
            <a:normAutofit/>
          </a:bodyPr>
          <a:lstStyle/>
          <a:p>
            <a:pPr marL="594995" indent="-594995"/>
            <a:r>
              <a:rPr lang="en-US" sz="6600" dirty="0">
                <a:solidFill>
                  <a:srgbClr val="333333"/>
                </a:solidFill>
                <a:cs typeface="Arial"/>
              </a:rPr>
              <a:t>I don’t have any conflicts of interests.</a:t>
            </a:r>
            <a:endParaRPr lang="en-US"/>
          </a:p>
          <a:p>
            <a:pPr marL="594995" indent="-594995"/>
            <a:r>
              <a:rPr lang="en-US" sz="6600" dirty="0">
                <a:solidFill>
                  <a:srgbClr val="333333"/>
                </a:solidFill>
                <a:cs typeface="Arial"/>
              </a:rPr>
              <a:t>This presentation does not represent NCCIH or NIH perspectives. </a:t>
            </a:r>
          </a:p>
          <a:p>
            <a:pPr marL="0" indent="0">
              <a:buNone/>
            </a:pPr>
            <a:endParaRPr lang="en-US" sz="6600" dirty="0">
              <a:solidFill>
                <a:srgbClr val="333333"/>
              </a:solidFill>
              <a:cs typeface="Arial"/>
            </a:endParaRPr>
          </a:p>
        </p:txBody>
      </p:sp>
    </p:spTree>
    <p:extLst>
      <p:ext uri="{BB962C8B-B14F-4D97-AF65-F5344CB8AC3E}">
        <p14:creationId xmlns:p14="http://schemas.microsoft.com/office/powerpoint/2010/main" val="278641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3442-881E-BCE5-583F-A6C3D2440636}"/>
              </a:ext>
            </a:extLst>
          </p:cNvPr>
          <p:cNvSpPr>
            <a:spLocks noGrp="1"/>
          </p:cNvSpPr>
          <p:nvPr>
            <p:ph type="title"/>
          </p:nvPr>
        </p:nvSpPr>
        <p:spPr/>
        <p:txBody>
          <a:bodyPr>
            <a:normAutofit fontScale="90000"/>
          </a:bodyPr>
          <a:lstStyle/>
          <a:p>
            <a:r>
              <a:rPr lang="en-US" dirty="0"/>
              <a:t>What are complementary and integrative health approaches?</a:t>
            </a:r>
          </a:p>
        </p:txBody>
      </p:sp>
      <p:pic>
        <p:nvPicPr>
          <p:cNvPr id="4" name="Picture 3" descr="Diagram&#10;&#10;Description automatically generated">
            <a:extLst>
              <a:ext uri="{FF2B5EF4-FFF2-40B4-BE49-F238E27FC236}">
                <a16:creationId xmlns:a16="http://schemas.microsoft.com/office/drawing/2014/main" id="{5A7EF26E-4209-C034-5C90-E3D4231FF5F1}"/>
              </a:ext>
            </a:extLst>
          </p:cNvPr>
          <p:cNvPicPr>
            <a:picLocks noChangeAspect="1"/>
          </p:cNvPicPr>
          <p:nvPr/>
        </p:nvPicPr>
        <p:blipFill rotWithShape="1">
          <a:blip r:embed="rId3"/>
          <a:srcRect t="17251" b="13456"/>
          <a:stretch/>
        </p:blipFill>
        <p:spPr>
          <a:xfrm>
            <a:off x="444842" y="3440757"/>
            <a:ext cx="22491503" cy="8766583"/>
          </a:xfrm>
          <a:prstGeom prst="rect">
            <a:avLst/>
          </a:prstGeom>
        </p:spPr>
      </p:pic>
      <p:sp>
        <p:nvSpPr>
          <p:cNvPr id="3" name="TextBox 2">
            <a:extLst>
              <a:ext uri="{FF2B5EF4-FFF2-40B4-BE49-F238E27FC236}">
                <a16:creationId xmlns:a16="http://schemas.microsoft.com/office/drawing/2014/main" id="{1EF29F86-9BFE-D0AF-121B-B31FFE66254B}"/>
              </a:ext>
            </a:extLst>
          </p:cNvPr>
          <p:cNvSpPr txBox="1"/>
          <p:nvPr/>
        </p:nvSpPr>
        <p:spPr>
          <a:xfrm>
            <a:off x="3024151" y="11632525"/>
            <a:ext cx="2099768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212121"/>
                </a:solidFill>
                <a:highlight>
                  <a:srgbClr val="FFFFFF"/>
                </a:highlight>
                <a:latin typeface="BlinkMacSystemFont"/>
              </a:rPr>
              <a:t>Pitcher MH, Edwards E, Langevin HM, Rusch HL, Shurtleff D. Complementary and integrative health therapies in whole person resilience research. Stress Health. 2023 Sep;39(S1):55-61. doi: 10.1002/smi.3276. Epub 2023 May 27. PMID: 37243503</a:t>
            </a:r>
            <a:endParaRPr lang="en-US" sz="2800"/>
          </a:p>
        </p:txBody>
      </p:sp>
    </p:spTree>
    <p:extLst>
      <p:ext uri="{BB962C8B-B14F-4D97-AF65-F5344CB8AC3E}">
        <p14:creationId xmlns:p14="http://schemas.microsoft.com/office/powerpoint/2010/main" val="307051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118C6A8A-74CF-43B2-B5EB-01E15A61A210}"/>
              </a:ext>
            </a:extLst>
          </p:cNvPr>
          <p:cNvSpPr>
            <a:spLocks noChangeAspect="1" noChangeArrowheads="1" noTextEdit="1"/>
          </p:cNvSpPr>
          <p:nvPr/>
        </p:nvSpPr>
        <p:spPr bwMode="auto">
          <a:xfrm>
            <a:off x="569039" y="1692613"/>
            <a:ext cx="19824700" cy="107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a:extLst>
              <a:ext uri="{FF2B5EF4-FFF2-40B4-BE49-F238E27FC236}">
                <a16:creationId xmlns:a16="http://schemas.microsoft.com/office/drawing/2014/main" id="{0410E9D4-6C0D-4364-B4DB-ABCB7030D3C6}"/>
              </a:ext>
            </a:extLst>
          </p:cNvPr>
          <p:cNvGrpSpPr/>
          <p:nvPr/>
        </p:nvGrpSpPr>
        <p:grpSpPr>
          <a:xfrm>
            <a:off x="777905" y="2649487"/>
            <a:ext cx="18135283" cy="3190875"/>
            <a:chOff x="714829" y="4552039"/>
            <a:chExt cx="18135283" cy="3190875"/>
          </a:xfrm>
        </p:grpSpPr>
        <p:sp>
          <p:nvSpPr>
            <p:cNvPr id="16" name="Rectangle 12">
              <a:extLst>
                <a:ext uri="{FF2B5EF4-FFF2-40B4-BE49-F238E27FC236}">
                  <a16:creationId xmlns:a16="http://schemas.microsoft.com/office/drawing/2014/main" id="{1739BB19-2B2E-4A38-9744-FFB88E0E58EA}"/>
                </a:ext>
              </a:extLst>
            </p:cNvPr>
            <p:cNvSpPr>
              <a:spLocks noChangeArrowheads="1"/>
            </p:cNvSpPr>
            <p:nvPr/>
          </p:nvSpPr>
          <p:spPr bwMode="auto">
            <a:xfrm>
              <a:off x="714829" y="4552039"/>
              <a:ext cx="17954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C71F3F"/>
                  </a:solidFill>
                  <a:effectLst/>
                  <a:latin typeface="Arial" panose="020B0604020202020204" pitchFamily="34" charset="0"/>
                </a:rPr>
                <a:t>PAIN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C78A6580-5F7F-4D93-B1CE-61A8329F5F9A}"/>
                </a:ext>
              </a:extLst>
            </p:cNvPr>
            <p:cNvSpPr>
              <a:spLocks noChangeArrowheads="1"/>
            </p:cNvSpPr>
            <p:nvPr/>
          </p:nvSpPr>
          <p:spPr bwMode="auto">
            <a:xfrm>
              <a:off x="2164217" y="4552039"/>
              <a:ext cx="31718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00000"/>
                  </a:solidFill>
                  <a:effectLst/>
                  <a:latin typeface="Arial" panose="020B0604020202020204" pitchFamily="34" charset="0"/>
                </a:rPr>
                <a:t>is the most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36AABF33-21E0-4950-AB9F-622528F31057}"/>
                </a:ext>
              </a:extLst>
            </p:cNvPr>
            <p:cNvSpPr>
              <a:spLocks noChangeArrowheads="1"/>
            </p:cNvSpPr>
            <p:nvPr/>
          </p:nvSpPr>
          <p:spPr bwMode="auto">
            <a:xfrm>
              <a:off x="5023304" y="4552039"/>
              <a:ext cx="24431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00000"/>
                  </a:solidFill>
                  <a:effectLst/>
                  <a:latin typeface="Arial" panose="020B0604020202020204" pitchFamily="34" charset="0"/>
                </a:rPr>
                <a:t>common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E02A6884-4DF0-4839-82EC-4F2CE414AD57}"/>
                </a:ext>
              </a:extLst>
            </p:cNvPr>
            <p:cNvSpPr>
              <a:spLocks noChangeArrowheads="1"/>
            </p:cNvSpPr>
            <p:nvPr/>
          </p:nvSpPr>
          <p:spPr bwMode="auto">
            <a:xfrm>
              <a:off x="7322004" y="4552039"/>
              <a:ext cx="730091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00000"/>
                  </a:solidFill>
                  <a:effectLst/>
                </a:rPr>
                <a:t>clinical complication of SCD</a:t>
              </a:r>
              <a:endParaRPr kumimoji="0" lang="en-US" altLang="en-US" sz="1800" b="0" i="0" u="none" strike="noStrike" cap="none" normalizeH="0" baseline="0" dirty="0">
                <a:ln>
                  <a:noFill/>
                </a:ln>
                <a:effectLst/>
                <a:latin typeface="Arial" panose="020B0604020202020204" pitchFamily="34" charset="0"/>
              </a:endParaRPr>
            </a:p>
          </p:txBody>
        </p:sp>
        <p:sp>
          <p:nvSpPr>
            <p:cNvPr id="20" name="Rectangle 16">
              <a:extLst>
                <a:ext uri="{FF2B5EF4-FFF2-40B4-BE49-F238E27FC236}">
                  <a16:creationId xmlns:a16="http://schemas.microsoft.com/office/drawing/2014/main" id="{723DFE5C-1BE9-4AFA-AD5C-1DB8D067B43C}"/>
                </a:ext>
              </a:extLst>
            </p:cNvPr>
            <p:cNvSpPr>
              <a:spLocks noChangeArrowheads="1"/>
            </p:cNvSpPr>
            <p:nvPr/>
          </p:nvSpPr>
          <p:spPr bwMode="auto">
            <a:xfrm>
              <a:off x="1343479" y="5491839"/>
              <a:ext cx="6159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F3477F56-CDD9-4922-87D2-3697110E38B0}"/>
                </a:ext>
              </a:extLst>
            </p:cNvPr>
            <p:cNvSpPr>
              <a:spLocks noChangeArrowheads="1"/>
            </p:cNvSpPr>
            <p:nvPr/>
          </p:nvSpPr>
          <p:spPr bwMode="auto">
            <a:xfrm>
              <a:off x="1914979" y="5490251"/>
              <a:ext cx="30384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Arial" panose="020B0604020202020204" pitchFamily="34" charset="0"/>
                </a:rPr>
                <a:t>Severe acute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1B80FB68-9C7B-468D-B263-DFCC8BD75420}"/>
                </a:ext>
              </a:extLst>
            </p:cNvPr>
            <p:cNvSpPr>
              <a:spLocks noChangeArrowheads="1"/>
            </p:cNvSpPr>
            <p:nvPr/>
          </p:nvSpPr>
          <p:spPr bwMode="auto">
            <a:xfrm>
              <a:off x="4861379" y="5490251"/>
              <a:ext cx="3273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pain episodes,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599FED52-034C-488B-9CBD-51E2CF6DD7DC}"/>
                </a:ext>
              </a:extLst>
            </p:cNvPr>
            <p:cNvSpPr>
              <a:spLocks noChangeArrowheads="1"/>
            </p:cNvSpPr>
            <p:nvPr/>
          </p:nvSpPr>
          <p:spPr bwMode="auto">
            <a:xfrm>
              <a:off x="7934779" y="5490251"/>
              <a:ext cx="18700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Arial" panose="020B0604020202020204" pitchFamily="34" charset="0"/>
                </a:rPr>
                <a:t>chronic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7D8F08B-3727-4491-B76B-7B984BCE7A02}"/>
                </a:ext>
              </a:extLst>
            </p:cNvPr>
            <p:cNvSpPr>
              <a:spLocks noChangeArrowheads="1"/>
            </p:cNvSpPr>
            <p:nvPr/>
          </p:nvSpPr>
          <p:spPr bwMode="auto">
            <a:xfrm>
              <a:off x="9714367" y="5490251"/>
              <a:ext cx="38592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persistent pain, &amp;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A8835222-4ED6-4ADB-A154-3843B8BBACB7}"/>
                </a:ext>
              </a:extLst>
            </p:cNvPr>
            <p:cNvSpPr>
              <a:spLocks noChangeArrowheads="1"/>
            </p:cNvSpPr>
            <p:nvPr/>
          </p:nvSpPr>
          <p:spPr bwMode="auto">
            <a:xfrm>
              <a:off x="13371967" y="5490251"/>
              <a:ext cx="28368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Arial" panose="020B0604020202020204" pitchFamily="34" charset="0"/>
                </a:rPr>
                <a:t>neuropathic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6514B742-60CB-4FCC-AD2A-64B4E5A8A805}"/>
                </a:ext>
              </a:extLst>
            </p:cNvPr>
            <p:cNvSpPr>
              <a:spLocks noChangeArrowheads="1"/>
            </p:cNvSpPr>
            <p:nvPr/>
          </p:nvSpPr>
          <p:spPr bwMode="auto">
            <a:xfrm>
              <a:off x="16115167" y="5490251"/>
              <a:ext cx="10652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pain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5D57538A-5F59-4A7C-B518-221C4CBC77C4}"/>
                </a:ext>
              </a:extLst>
            </p:cNvPr>
            <p:cNvSpPr>
              <a:spLocks noChangeArrowheads="1"/>
            </p:cNvSpPr>
            <p:nvPr/>
          </p:nvSpPr>
          <p:spPr bwMode="auto">
            <a:xfrm>
              <a:off x="1343479" y="6317339"/>
              <a:ext cx="6159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77718D1E-8282-4C26-B156-343C4E87BB2B}"/>
                </a:ext>
              </a:extLst>
            </p:cNvPr>
            <p:cNvSpPr>
              <a:spLocks noChangeArrowheads="1"/>
            </p:cNvSpPr>
            <p:nvPr/>
          </p:nvSpPr>
          <p:spPr bwMode="auto">
            <a:xfrm>
              <a:off x="1343479" y="7139664"/>
              <a:ext cx="6159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5B0A5823-2BBE-4A5F-9549-45DB0EBD40EB}"/>
                </a:ext>
              </a:extLst>
            </p:cNvPr>
            <p:cNvSpPr>
              <a:spLocks noChangeArrowheads="1"/>
            </p:cNvSpPr>
            <p:nvPr/>
          </p:nvSpPr>
          <p:spPr bwMode="auto">
            <a:xfrm>
              <a:off x="1914979" y="7136489"/>
              <a:ext cx="24114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Even after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66AC033E-46E0-4CAC-8515-7F5D121E4413}"/>
                </a:ext>
              </a:extLst>
            </p:cNvPr>
            <p:cNvSpPr>
              <a:spLocks noChangeArrowheads="1"/>
            </p:cNvSpPr>
            <p:nvPr/>
          </p:nvSpPr>
          <p:spPr bwMode="auto">
            <a:xfrm>
              <a:off x="4124779" y="7136489"/>
              <a:ext cx="37496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Arial" panose="020B0604020202020204" pitchFamily="34" charset="0"/>
                </a:rPr>
                <a:t>curative therapy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D9188BCC-EB7B-4F80-9D06-44ED7333184A}"/>
                </a:ext>
              </a:extLst>
            </p:cNvPr>
            <p:cNvSpPr>
              <a:spLocks noChangeArrowheads="1"/>
            </p:cNvSpPr>
            <p:nvPr/>
          </p:nvSpPr>
          <p:spPr bwMode="auto">
            <a:xfrm>
              <a:off x="7656967" y="7136489"/>
              <a:ext cx="35544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 severe chronic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E9EEB2AC-2708-4B7B-93F7-CC936FC5AD00}"/>
                </a:ext>
              </a:extLst>
            </p:cNvPr>
            <p:cNvSpPr>
              <a:spLocks noChangeArrowheads="1"/>
            </p:cNvSpPr>
            <p:nvPr/>
          </p:nvSpPr>
          <p:spPr bwMode="auto">
            <a:xfrm>
              <a:off x="11009767" y="7136489"/>
              <a:ext cx="35718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Arial" panose="020B0604020202020204" pitchFamily="34" charset="0"/>
                </a:rPr>
                <a:t>pain continues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1FAA8FA2-E297-47B6-A1D4-C29D831AEABD}"/>
                </a:ext>
              </a:extLst>
            </p:cNvPr>
            <p:cNvSpPr>
              <a:spLocks noChangeArrowheads="1"/>
            </p:cNvSpPr>
            <p:nvPr/>
          </p:nvSpPr>
          <p:spPr bwMode="auto">
            <a:xfrm>
              <a:off x="14362567" y="7136489"/>
              <a:ext cx="4873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in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C50DB16D-9B84-48EE-8366-432B96732BE5}"/>
                </a:ext>
              </a:extLst>
            </p:cNvPr>
            <p:cNvSpPr>
              <a:spLocks noChangeArrowheads="1"/>
            </p:cNvSpPr>
            <p:nvPr/>
          </p:nvSpPr>
          <p:spPr bwMode="auto">
            <a:xfrm>
              <a:off x="14840087" y="7136489"/>
              <a:ext cx="11334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Arial" panose="020B0604020202020204" pitchFamily="34" charset="0"/>
                </a:rPr>
                <a:t>40%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961E4F30-EE87-46A5-9D52-3E7F40168F21}"/>
                </a:ext>
              </a:extLst>
            </p:cNvPr>
            <p:cNvSpPr>
              <a:spLocks noChangeArrowheads="1"/>
            </p:cNvSpPr>
            <p:nvPr/>
          </p:nvSpPr>
          <p:spPr bwMode="auto">
            <a:xfrm>
              <a:off x="15881487" y="7136489"/>
              <a:ext cx="29686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of individuals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2" name="Group 51">
            <a:extLst>
              <a:ext uri="{FF2B5EF4-FFF2-40B4-BE49-F238E27FC236}">
                <a16:creationId xmlns:a16="http://schemas.microsoft.com/office/drawing/2014/main" id="{30CA0699-9F73-4F37-A10F-D711AEA4F868}"/>
              </a:ext>
            </a:extLst>
          </p:cNvPr>
          <p:cNvGrpSpPr/>
          <p:nvPr/>
        </p:nvGrpSpPr>
        <p:grpSpPr>
          <a:xfrm>
            <a:off x="878210" y="6689199"/>
            <a:ext cx="17200563" cy="2093913"/>
            <a:chOff x="714829" y="7966751"/>
            <a:chExt cx="17200563" cy="2093913"/>
          </a:xfrm>
        </p:grpSpPr>
        <p:sp>
          <p:nvSpPr>
            <p:cNvPr id="38" name="Rectangle 34">
              <a:extLst>
                <a:ext uri="{FF2B5EF4-FFF2-40B4-BE49-F238E27FC236}">
                  <a16:creationId xmlns:a16="http://schemas.microsoft.com/office/drawing/2014/main" id="{4EB2A029-46E6-4806-91C2-54ADD7A9229B}"/>
                </a:ext>
              </a:extLst>
            </p:cNvPr>
            <p:cNvSpPr>
              <a:spLocks noChangeArrowheads="1"/>
            </p:cNvSpPr>
            <p:nvPr/>
          </p:nvSpPr>
          <p:spPr bwMode="auto">
            <a:xfrm>
              <a:off x="714829" y="7966751"/>
              <a:ext cx="501900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Arial" panose="020B0604020202020204" pitchFamily="34" charset="0"/>
                </a:rPr>
                <a:t>Significant impact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BE9E16D1-F08E-4272-A459-69DCA55CEB29}"/>
                </a:ext>
              </a:extLst>
            </p:cNvPr>
            <p:cNvSpPr>
              <a:spLocks noChangeArrowheads="1"/>
            </p:cNvSpPr>
            <p:nvPr/>
          </p:nvSpPr>
          <p:spPr bwMode="auto">
            <a:xfrm>
              <a:off x="5683704" y="7966751"/>
              <a:ext cx="22050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a:ln>
                    <a:noFill/>
                  </a:ln>
                  <a:solidFill>
                    <a:srgbClr val="000000"/>
                  </a:solidFill>
                  <a:effectLst/>
                  <a:latin typeface="Arial" panose="020B0604020202020204" pitchFamily="34" charset="0"/>
                </a:rPr>
                <a:t>of SCD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2C61697A-DC28-4EE8-8CE5-81C8547D3433}"/>
                </a:ext>
              </a:extLst>
            </p:cNvPr>
            <p:cNvSpPr>
              <a:spLocks noChangeArrowheads="1"/>
            </p:cNvSpPr>
            <p:nvPr/>
          </p:nvSpPr>
          <p:spPr bwMode="auto">
            <a:xfrm>
              <a:off x="7642679" y="7966751"/>
              <a:ext cx="116057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C71F3F"/>
                  </a:solidFill>
                  <a:effectLst/>
                  <a:latin typeface="Arial" panose="020B0604020202020204" pitchFamily="34" charset="0"/>
                </a:rPr>
                <a:t>pain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D1ECBFB6-C3A1-4669-89C2-DB560F879C7D}"/>
                </a:ext>
              </a:extLst>
            </p:cNvPr>
            <p:cNvSpPr>
              <a:spLocks noChangeArrowheads="1"/>
            </p:cNvSpPr>
            <p:nvPr/>
          </p:nvSpPr>
          <p:spPr bwMode="auto">
            <a:xfrm>
              <a:off x="1343479" y="8908139"/>
              <a:ext cx="6159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0CA0B53F-E594-44A2-99F3-D3DDB4B5B9ED}"/>
                </a:ext>
              </a:extLst>
            </p:cNvPr>
            <p:cNvSpPr>
              <a:spLocks noChangeArrowheads="1"/>
            </p:cNvSpPr>
            <p:nvPr/>
          </p:nvSpPr>
          <p:spPr bwMode="auto">
            <a:xfrm>
              <a:off x="1914979" y="8904964"/>
              <a:ext cx="160004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High rates of hospitalizations/ER visits, missed school/work, poor functional &amp;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49D57BE2-5FD6-4ED9-915A-6A693C73F857}"/>
                </a:ext>
              </a:extLst>
            </p:cNvPr>
            <p:cNvSpPr>
              <a:spLocks noChangeArrowheads="1"/>
            </p:cNvSpPr>
            <p:nvPr/>
          </p:nvSpPr>
          <p:spPr bwMode="auto">
            <a:xfrm>
              <a:off x="1914979" y="9454239"/>
              <a:ext cx="108680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psychosocial outcomes, &amp; increased rate of mortality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3" name="Group 52">
            <a:extLst>
              <a:ext uri="{FF2B5EF4-FFF2-40B4-BE49-F238E27FC236}">
                <a16:creationId xmlns:a16="http://schemas.microsoft.com/office/drawing/2014/main" id="{F1B316C3-0753-455D-B5D0-6EF6961B5E25}"/>
              </a:ext>
            </a:extLst>
          </p:cNvPr>
          <p:cNvGrpSpPr/>
          <p:nvPr/>
        </p:nvGrpSpPr>
        <p:grpSpPr>
          <a:xfrm>
            <a:off x="878210" y="9541313"/>
            <a:ext cx="13204469" cy="2600205"/>
            <a:chOff x="714829" y="10282914"/>
            <a:chExt cx="13204469" cy="2600205"/>
          </a:xfrm>
        </p:grpSpPr>
        <p:sp>
          <p:nvSpPr>
            <p:cNvPr id="44" name="Rectangle 40">
              <a:extLst>
                <a:ext uri="{FF2B5EF4-FFF2-40B4-BE49-F238E27FC236}">
                  <a16:creationId xmlns:a16="http://schemas.microsoft.com/office/drawing/2014/main" id="{B2181F14-02DE-446A-ABF4-C41E1FDC3A9B}"/>
                </a:ext>
              </a:extLst>
            </p:cNvPr>
            <p:cNvSpPr>
              <a:spLocks noChangeArrowheads="1"/>
            </p:cNvSpPr>
            <p:nvPr/>
          </p:nvSpPr>
          <p:spPr bwMode="auto">
            <a:xfrm>
              <a:off x="714829" y="10282914"/>
              <a:ext cx="284321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Arial" panose="020B0604020202020204" pitchFamily="34" charset="0"/>
                </a:rPr>
                <a:t>Complex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2754E636-C6AE-411C-804F-6A58ED0C605D}"/>
                </a:ext>
              </a:extLst>
            </p:cNvPr>
            <p:cNvSpPr>
              <a:spLocks noChangeArrowheads="1"/>
            </p:cNvSpPr>
            <p:nvPr/>
          </p:nvSpPr>
          <p:spPr bwMode="auto">
            <a:xfrm>
              <a:off x="3231017" y="10282914"/>
              <a:ext cx="116057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C71F3F"/>
                  </a:solidFill>
                  <a:effectLst/>
                  <a:latin typeface="Arial" panose="020B0604020202020204" pitchFamily="34" charset="0"/>
                </a:rPr>
                <a:t>pain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6D115746-804F-4246-81AD-6566ACF25E64}"/>
                </a:ext>
              </a:extLst>
            </p:cNvPr>
            <p:cNvSpPr>
              <a:spLocks noChangeArrowheads="1"/>
            </p:cNvSpPr>
            <p:nvPr/>
          </p:nvSpPr>
          <p:spPr bwMode="auto">
            <a:xfrm>
              <a:off x="4680404" y="10282914"/>
              <a:ext cx="329577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dirty="0">
                  <a:solidFill>
                    <a:srgbClr val="000000"/>
                  </a:solidFill>
                </a:rPr>
                <a:t>m</a:t>
              </a:r>
              <a:r>
                <a:rPr kumimoji="0" lang="en-US" altLang="en-US" sz="4400" b="0" i="0" u="none" strike="noStrike" cap="none" normalizeH="0" baseline="0" dirty="0">
                  <a:ln>
                    <a:noFill/>
                  </a:ln>
                  <a:solidFill>
                    <a:srgbClr val="000000"/>
                  </a:solidFill>
                  <a:effectLst/>
                  <a:latin typeface="Arial" panose="020B0604020202020204" pitchFamily="34" charset="0"/>
                </a:rPr>
                <a:t>anagement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6B8DB83-1BC0-4F2F-BB2E-E72BEF8BBBD9}"/>
                </a:ext>
              </a:extLst>
            </p:cNvPr>
            <p:cNvSpPr>
              <a:spLocks noChangeArrowheads="1"/>
            </p:cNvSpPr>
            <p:nvPr/>
          </p:nvSpPr>
          <p:spPr bwMode="auto">
            <a:xfrm>
              <a:off x="1505404" y="11224301"/>
              <a:ext cx="6159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AF0CE800-828B-458A-934B-04BD50631FA0}"/>
                </a:ext>
              </a:extLst>
            </p:cNvPr>
            <p:cNvSpPr>
              <a:spLocks noChangeArrowheads="1"/>
            </p:cNvSpPr>
            <p:nvPr/>
          </p:nvSpPr>
          <p:spPr bwMode="auto">
            <a:xfrm>
              <a:off x="2078492" y="11221126"/>
              <a:ext cx="1184080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3600" b="0" i="0" u="none" strike="noStrike" cap="none" normalizeH="0" baseline="0" dirty="0">
                  <a:ln>
                    <a:noFill/>
                  </a:ln>
                  <a:solidFill>
                    <a:srgbClr val="000000"/>
                  </a:solidFill>
                  <a:effectLst/>
                  <a:latin typeface="Arial" panose="020B0604020202020204" pitchFamily="34" charset="0"/>
                </a:rPr>
                <a:t>Often doesn’t address comorbidities (e.g., anxiety, stress, </a:t>
              </a:r>
              <a:br>
                <a:rPr kumimoji="0" lang="en-US" altLang="en-US" sz="3600" b="0" i="0" u="none" strike="noStrike" cap="none" normalizeH="0" baseline="0" dirty="0">
                  <a:ln>
                    <a:noFill/>
                  </a:ln>
                  <a:solidFill>
                    <a:srgbClr val="000000"/>
                  </a:solidFill>
                  <a:effectLst/>
                  <a:latin typeface="Arial" panose="020B0604020202020204" pitchFamily="34" charset="0"/>
                </a:rPr>
              </a:br>
              <a:r>
                <a:rPr kumimoji="0" lang="en-US" altLang="en-US" sz="3600" b="0" i="0" u="none" strike="noStrike" cap="none" normalizeH="0" baseline="0" dirty="0">
                  <a:ln>
                    <a:noFill/>
                  </a:ln>
                  <a:solidFill>
                    <a:srgbClr val="000000"/>
                  </a:solidFill>
                  <a:effectLst/>
                  <a:latin typeface="Arial" panose="020B0604020202020204" pitchFamily="34" charset="0"/>
                </a:rPr>
                <a:t>sleep disturbance, </a:t>
              </a:r>
              <a:r>
                <a:rPr lang="en-US" altLang="en-US" sz="3600" dirty="0">
                  <a:solidFill>
                    <a:srgbClr val="000000"/>
                  </a:solidFill>
                </a:rPr>
                <a:t>SCD complications)</a:t>
              </a:r>
              <a:endParaRPr lang="en-US" altLang="en-US" sz="1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 name="Title 1">
            <a:extLst>
              <a:ext uri="{FF2B5EF4-FFF2-40B4-BE49-F238E27FC236}">
                <a16:creationId xmlns:a16="http://schemas.microsoft.com/office/drawing/2014/main" id="{5F37E41B-430D-46C5-8467-04D9BADAC6BC}"/>
              </a:ext>
            </a:extLst>
          </p:cNvPr>
          <p:cNvSpPr>
            <a:spLocks noGrp="1"/>
          </p:cNvSpPr>
          <p:nvPr>
            <p:ph type="title"/>
          </p:nvPr>
        </p:nvSpPr>
        <p:spPr>
          <a:xfrm>
            <a:off x="797070" y="385137"/>
            <a:ext cx="21939885" cy="1718250"/>
          </a:xfrm>
        </p:spPr>
        <p:txBody>
          <a:bodyPr>
            <a:normAutofit/>
          </a:bodyPr>
          <a:lstStyle/>
          <a:p>
            <a:r>
              <a:rPr lang="en-US" sz="8800" b="1" dirty="0">
                <a:solidFill>
                  <a:srgbClr val="316297"/>
                </a:solidFill>
              </a:rPr>
              <a:t>SCD pain</a:t>
            </a:r>
          </a:p>
        </p:txBody>
      </p:sp>
      <p:pic>
        <p:nvPicPr>
          <p:cNvPr id="5" name="Picture 4">
            <a:extLst>
              <a:ext uri="{FF2B5EF4-FFF2-40B4-BE49-F238E27FC236}">
                <a16:creationId xmlns:a16="http://schemas.microsoft.com/office/drawing/2014/main" id="{7A07ABFE-DA02-4DDE-99B8-C98C18F3D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86821" y="334317"/>
            <a:ext cx="3977822" cy="3926110"/>
          </a:xfrm>
          <a:prstGeom prst="rect">
            <a:avLst/>
          </a:prstGeom>
        </p:spPr>
      </p:pic>
      <p:sp>
        <p:nvSpPr>
          <p:cNvPr id="6" name="TextBox 5">
            <a:extLst>
              <a:ext uri="{FF2B5EF4-FFF2-40B4-BE49-F238E27FC236}">
                <a16:creationId xmlns:a16="http://schemas.microsoft.com/office/drawing/2014/main" id="{7D3203EE-1064-48EB-BF8F-E3A3F2E61E19}"/>
              </a:ext>
            </a:extLst>
          </p:cNvPr>
          <p:cNvSpPr txBox="1"/>
          <p:nvPr/>
        </p:nvSpPr>
        <p:spPr>
          <a:xfrm>
            <a:off x="19842450" y="4260427"/>
            <a:ext cx="4022193" cy="461665"/>
          </a:xfrm>
          <a:prstGeom prst="rect">
            <a:avLst/>
          </a:prstGeom>
          <a:noFill/>
        </p:spPr>
        <p:txBody>
          <a:bodyPr wrap="square" rtlCol="0">
            <a:spAutoFit/>
          </a:bodyPr>
          <a:lstStyle/>
          <a:p>
            <a:pPr algn="ctr"/>
            <a:r>
              <a:rPr lang="en-US" sz="2400" dirty="0"/>
              <a:t>“</a:t>
            </a:r>
            <a:r>
              <a:rPr lang="en-US" sz="1800" dirty="0"/>
              <a:t>Ten Refined” by Hertz Nazaire</a:t>
            </a:r>
            <a:endParaRPr lang="en-US" sz="2400" dirty="0"/>
          </a:p>
        </p:txBody>
      </p:sp>
      <p:sp>
        <p:nvSpPr>
          <p:cNvPr id="3" name="TextBox 2">
            <a:extLst>
              <a:ext uri="{FF2B5EF4-FFF2-40B4-BE49-F238E27FC236}">
                <a16:creationId xmlns:a16="http://schemas.microsoft.com/office/drawing/2014/main" id="{0A2F01AB-4FD5-A3DF-B642-81DE2D73722C}"/>
              </a:ext>
            </a:extLst>
          </p:cNvPr>
          <p:cNvSpPr txBox="1"/>
          <p:nvPr/>
        </p:nvSpPr>
        <p:spPr>
          <a:xfrm>
            <a:off x="5014866" y="3108020"/>
            <a:ext cx="150757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1F1F1F"/>
                </a:solidFill>
                <a:latin typeface="ElsevierSans"/>
              </a:rPr>
              <a:t>A. </a:t>
            </a:r>
            <a:r>
              <a:rPr lang="en-US" sz="2000" dirty="0">
                <a:solidFill>
                  <a:srgbClr val="1F1F1F"/>
                </a:solidFill>
                <a:latin typeface="ElsevierSans"/>
              </a:rPr>
              <a:t>Aich</a:t>
            </a:r>
            <a:r>
              <a:rPr lang="en-US" sz="2400" dirty="0">
                <a:solidFill>
                  <a:srgbClr val="1F1F1F"/>
                </a:solidFill>
                <a:latin typeface="ElsevierSans"/>
              </a:rPr>
              <a:t>, M.K. Jones, K. Gupta </a:t>
            </a:r>
            <a:r>
              <a:rPr lang="en-US" sz="2400" dirty="0">
                <a:solidFill>
                  <a:srgbClr val="1F1F1F"/>
                </a:solidFill>
                <a:latin typeface="ElsevierGulliver"/>
              </a:rPr>
              <a:t>Pain and sickle cell disease. </a:t>
            </a:r>
            <a:r>
              <a:rPr lang="en-US" sz="2400" dirty="0">
                <a:solidFill>
                  <a:srgbClr val="707070"/>
                </a:solidFill>
                <a:latin typeface="ElsevierSans"/>
              </a:rPr>
              <a:t>Curr </a:t>
            </a:r>
            <a:r>
              <a:rPr lang="en-US" sz="2400" err="1">
                <a:solidFill>
                  <a:srgbClr val="707070"/>
                </a:solidFill>
                <a:latin typeface="ElsevierSans"/>
              </a:rPr>
              <a:t>Opin</a:t>
            </a:r>
            <a:r>
              <a:rPr lang="en-US" sz="2400" dirty="0">
                <a:solidFill>
                  <a:srgbClr val="707070"/>
                </a:solidFill>
                <a:latin typeface="ElsevierSans"/>
              </a:rPr>
              <a:t> </a:t>
            </a:r>
            <a:r>
              <a:rPr lang="en-US" sz="2400" err="1">
                <a:solidFill>
                  <a:srgbClr val="707070"/>
                </a:solidFill>
                <a:latin typeface="ElsevierSans"/>
              </a:rPr>
              <a:t>Hematol</a:t>
            </a:r>
            <a:r>
              <a:rPr lang="en-US" sz="2400" dirty="0">
                <a:solidFill>
                  <a:srgbClr val="707070"/>
                </a:solidFill>
                <a:latin typeface="ElsevierSans"/>
              </a:rPr>
              <a:t>, 26 (3) (2019), pp. 131-138</a:t>
            </a:r>
            <a:endParaRPr lang="en-US" sz="2400" dirty="0">
              <a:solidFill>
                <a:srgbClr val="1F1F1F"/>
              </a:solidFill>
              <a:latin typeface="ElsevierSans"/>
            </a:endParaRPr>
          </a:p>
        </p:txBody>
      </p:sp>
      <p:sp>
        <p:nvSpPr>
          <p:cNvPr id="4" name="TextBox 3">
            <a:extLst>
              <a:ext uri="{FF2B5EF4-FFF2-40B4-BE49-F238E27FC236}">
                <a16:creationId xmlns:a16="http://schemas.microsoft.com/office/drawing/2014/main" id="{4F824ACC-875E-A274-E2DB-96BD63896676}"/>
              </a:ext>
            </a:extLst>
          </p:cNvPr>
          <p:cNvSpPr txBox="1"/>
          <p:nvPr/>
        </p:nvSpPr>
        <p:spPr>
          <a:xfrm>
            <a:off x="3934616" y="8732952"/>
            <a:ext cx="201352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1F1F1F"/>
                </a:solidFill>
                <a:latin typeface="ElsevierGulliver"/>
              </a:rPr>
              <a:t>D. Sharma, A.M. Brandow Neuropathic pain in individuals with sickle cell disease </a:t>
            </a:r>
            <a:r>
              <a:rPr lang="en-US" sz="2400" dirty="0" err="1">
                <a:solidFill>
                  <a:srgbClr val="1F1F1F"/>
                </a:solidFill>
                <a:latin typeface="ElsevierGulliver"/>
              </a:rPr>
              <a:t>Neurosci</a:t>
            </a:r>
            <a:r>
              <a:rPr lang="en-US" sz="2400" dirty="0">
                <a:solidFill>
                  <a:srgbClr val="1F1F1F"/>
                </a:solidFill>
                <a:latin typeface="ElsevierGulliver"/>
              </a:rPr>
              <a:t> Lett, 714 (2020).</a:t>
            </a:r>
            <a:endParaRPr lang="en-US" sz="2400" dirty="0">
              <a:solidFill>
                <a:srgbClr val="1F1F1F"/>
              </a:solidFill>
              <a:latin typeface="ElsevierGulliver"/>
              <a:cs typeface="Arial"/>
            </a:endParaRPr>
          </a:p>
        </p:txBody>
      </p:sp>
      <p:sp>
        <p:nvSpPr>
          <p:cNvPr id="7" name="TextBox 6">
            <a:extLst>
              <a:ext uri="{FF2B5EF4-FFF2-40B4-BE49-F238E27FC236}">
                <a16:creationId xmlns:a16="http://schemas.microsoft.com/office/drawing/2014/main" id="{BA8567D6-F1E2-EA50-5460-1B2077CDBABD}"/>
              </a:ext>
            </a:extLst>
          </p:cNvPr>
          <p:cNvSpPr txBox="1"/>
          <p:nvPr/>
        </p:nvSpPr>
        <p:spPr>
          <a:xfrm>
            <a:off x="3601119" y="5805974"/>
            <a:ext cx="201352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1F1F1F"/>
                </a:solidFill>
                <a:latin typeface="ElsevierGulliver"/>
              </a:rPr>
              <a:t>N.A. Al Hamayel, J.M. Waldfogel, S.M. Hannum, et al. Pain experiences of adults with sickle cell disease and hematopoietic stem cell transplantation: a qualitative study Pain Med, 22 (8) (2021), pp. 1753-1759</a:t>
            </a:r>
          </a:p>
        </p:txBody>
      </p:sp>
      <p:sp>
        <p:nvSpPr>
          <p:cNvPr id="9" name="TextBox 8">
            <a:extLst>
              <a:ext uri="{FF2B5EF4-FFF2-40B4-BE49-F238E27FC236}">
                <a16:creationId xmlns:a16="http://schemas.microsoft.com/office/drawing/2014/main" id="{86BD1A30-5F2E-6147-A942-0A6820FDE7E8}"/>
              </a:ext>
            </a:extLst>
          </p:cNvPr>
          <p:cNvSpPr txBox="1"/>
          <p:nvPr/>
        </p:nvSpPr>
        <p:spPr>
          <a:xfrm>
            <a:off x="4254546" y="12087876"/>
            <a:ext cx="198190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1F1F1F"/>
                </a:solidFill>
                <a:latin typeface="ElsevierGulliver"/>
              </a:rPr>
              <a:t>National Academies of Sciences, Engineering, and Medicine. Addressing sickle cell disease: a strategic plan and blueprint for action. Published September 10, 2020. Accessed March 29, 2024.</a:t>
            </a:r>
          </a:p>
        </p:txBody>
      </p:sp>
    </p:spTree>
    <p:extLst>
      <p:ext uri="{BB962C8B-B14F-4D97-AF65-F5344CB8AC3E}">
        <p14:creationId xmlns:p14="http://schemas.microsoft.com/office/powerpoint/2010/main" val="31490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E315F1-AB47-45EA-946F-CB75AD0950EF}"/>
              </a:ext>
            </a:extLst>
          </p:cNvPr>
          <p:cNvSpPr txBox="1">
            <a:spLocks/>
          </p:cNvSpPr>
          <p:nvPr/>
        </p:nvSpPr>
        <p:spPr>
          <a:xfrm>
            <a:off x="763237" y="763241"/>
            <a:ext cx="12111626" cy="1545771"/>
          </a:xfrm>
          <a:prstGeom prst="rect">
            <a:avLst/>
          </a:prstGeom>
        </p:spPr>
        <p:txBody>
          <a:bodyPr>
            <a:normAutofit fontScale="67500" lnSpcReduction="20000"/>
          </a:bodyPr>
          <a:lstStyle>
            <a:lvl1pPr algn="l" defTabSz="1088365" rtl="0" eaLnBrk="1" latinLnBrk="0" hangingPunct="1">
              <a:spcBef>
                <a:spcPct val="0"/>
              </a:spcBef>
              <a:buNone/>
              <a:defRPr sz="10500" kern="1200">
                <a:solidFill>
                  <a:srgbClr val="20558A"/>
                </a:solidFill>
                <a:latin typeface="+mj-lt"/>
                <a:ea typeface="+mj-ea"/>
                <a:cs typeface="+mj-cs"/>
              </a:defRPr>
            </a:lvl1pPr>
          </a:lstStyle>
          <a:p>
            <a:r>
              <a:rPr lang="en-US" sz="8800" b="1" dirty="0">
                <a:solidFill>
                  <a:srgbClr val="316297"/>
                </a:solidFill>
              </a:rPr>
              <a:t>Limited Research on SCD Pain </a:t>
            </a:r>
          </a:p>
        </p:txBody>
      </p:sp>
      <p:sp>
        <p:nvSpPr>
          <p:cNvPr id="7" name="Title 1">
            <a:extLst>
              <a:ext uri="{FF2B5EF4-FFF2-40B4-BE49-F238E27FC236}">
                <a16:creationId xmlns:a16="http://schemas.microsoft.com/office/drawing/2014/main" id="{B119F9A8-36EA-44B0-AC33-05F4BE4488D1}"/>
              </a:ext>
            </a:extLst>
          </p:cNvPr>
          <p:cNvSpPr txBox="1">
            <a:spLocks/>
          </p:cNvSpPr>
          <p:nvPr/>
        </p:nvSpPr>
        <p:spPr>
          <a:xfrm>
            <a:off x="1214872" y="2953680"/>
            <a:ext cx="11208356" cy="3631891"/>
          </a:xfrm>
          <a:prstGeom prst="rect">
            <a:avLst/>
          </a:prstGeom>
        </p:spPr>
        <p:txBody>
          <a:bodyPr>
            <a:noAutofit/>
          </a:bodyPr>
          <a:lstStyle>
            <a:lvl1pPr algn="l" defTabSz="1088365" rtl="0" eaLnBrk="1" latinLnBrk="0" hangingPunct="1">
              <a:spcBef>
                <a:spcPct val="0"/>
              </a:spcBef>
              <a:buNone/>
              <a:defRPr sz="10500" kern="1200">
                <a:solidFill>
                  <a:srgbClr val="20558A"/>
                </a:solidFill>
                <a:latin typeface="+mj-lt"/>
                <a:ea typeface="+mj-ea"/>
                <a:cs typeface="+mj-cs"/>
              </a:defRPr>
            </a:lvl1pPr>
          </a:lstStyle>
          <a:p>
            <a:pPr marL="571500" indent="-571500">
              <a:buFont typeface="Arial" panose="020B0604020202020204" pitchFamily="34" charset="0"/>
              <a:buChar char="•"/>
            </a:pPr>
            <a:r>
              <a:rPr lang="en-US" sz="5400" dirty="0">
                <a:solidFill>
                  <a:schemeClr val="tx1"/>
                </a:solidFill>
              </a:rPr>
              <a:t>Ischemic, inflammatory, and neuropathic components</a:t>
            </a:r>
          </a:p>
          <a:p>
            <a:pPr marL="571500" indent="-571500">
              <a:buFont typeface="Arial" panose="020B0604020202020204" pitchFamily="34" charset="0"/>
              <a:buChar char="•"/>
            </a:pPr>
            <a:r>
              <a:rPr lang="en-US" sz="5400" dirty="0">
                <a:solidFill>
                  <a:schemeClr val="tx1"/>
                </a:solidFill>
              </a:rPr>
              <a:t>Transition from acute to chronic form</a:t>
            </a:r>
          </a:p>
          <a:p>
            <a:pPr marL="571500" indent="-571500">
              <a:buFont typeface="Arial" panose="020B0604020202020204" pitchFamily="34" charset="0"/>
              <a:buChar char="•"/>
            </a:pPr>
            <a:r>
              <a:rPr lang="en-US" sz="5400" dirty="0">
                <a:solidFill>
                  <a:schemeClr val="tx1"/>
                </a:solidFill>
              </a:rPr>
              <a:t>Across the lifespan</a:t>
            </a:r>
          </a:p>
          <a:p>
            <a:pPr marL="571500" indent="-571500">
              <a:buFont typeface="Arial" panose="020B0604020202020204" pitchFamily="34" charset="0"/>
              <a:buChar char="•"/>
            </a:pPr>
            <a:r>
              <a:rPr lang="en-US" sz="5400" dirty="0">
                <a:solidFill>
                  <a:schemeClr val="tx1"/>
                </a:solidFill>
              </a:rPr>
              <a:t>Factors influencing SCD pain perception</a:t>
            </a:r>
            <a:endParaRPr lang="en-US" sz="5400" dirty="0"/>
          </a:p>
        </p:txBody>
      </p:sp>
      <p:grpSp>
        <p:nvGrpSpPr>
          <p:cNvPr id="2" name="Group 1">
            <a:extLst>
              <a:ext uri="{FF2B5EF4-FFF2-40B4-BE49-F238E27FC236}">
                <a16:creationId xmlns:a16="http://schemas.microsoft.com/office/drawing/2014/main" id="{581881EE-DC73-401D-9F0D-B00853CA80CA}"/>
              </a:ext>
            </a:extLst>
          </p:cNvPr>
          <p:cNvGrpSpPr/>
          <p:nvPr/>
        </p:nvGrpSpPr>
        <p:grpSpPr>
          <a:xfrm>
            <a:off x="12682514" y="2935545"/>
            <a:ext cx="11927855" cy="9575762"/>
            <a:chOff x="12947207" y="784352"/>
            <a:chExt cx="11927855" cy="9575762"/>
          </a:xfrm>
        </p:grpSpPr>
        <p:sp>
          <p:nvSpPr>
            <p:cNvPr id="20" name="Rectangle 19">
              <a:extLst>
                <a:ext uri="{FF2B5EF4-FFF2-40B4-BE49-F238E27FC236}">
                  <a16:creationId xmlns:a16="http://schemas.microsoft.com/office/drawing/2014/main" id="{59A83730-A918-4496-938E-AE93A156F9C6}"/>
                </a:ext>
              </a:extLst>
            </p:cNvPr>
            <p:cNvSpPr/>
            <p:nvPr/>
          </p:nvSpPr>
          <p:spPr>
            <a:xfrm>
              <a:off x="12947207" y="784352"/>
              <a:ext cx="10913402" cy="7697275"/>
            </a:xfrm>
            <a:prstGeom prst="rect">
              <a:avLst/>
            </a:prstGeom>
            <a:solidFill>
              <a:schemeClr val="bg1"/>
            </a:solidFill>
            <a:ln>
              <a:solidFill>
                <a:srgbClr val="68A2B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E6DD6E-0E6E-485A-A9B3-B02B35547602}"/>
                </a:ext>
              </a:extLst>
            </p:cNvPr>
            <p:cNvSpPr txBox="1"/>
            <p:nvPr/>
          </p:nvSpPr>
          <p:spPr>
            <a:xfrm>
              <a:off x="13042725" y="8913564"/>
              <a:ext cx="11832337" cy="1446550"/>
            </a:xfrm>
            <a:prstGeom prst="rect">
              <a:avLst/>
            </a:prstGeom>
            <a:noFill/>
          </p:spPr>
          <p:txBody>
            <a:bodyPr wrap="square" rtlCol="0">
              <a:spAutoFit/>
            </a:bodyPr>
            <a:lstStyle/>
            <a:p>
              <a:r>
                <a:rPr lang="en-US" sz="4400" dirty="0">
                  <a:latin typeface="+mj-lt"/>
                  <a:ea typeface="+mj-ea"/>
                  <a:cs typeface="+mj-cs"/>
                </a:rPr>
                <a:t>Pain Trajectory: </a:t>
              </a:r>
            </a:p>
            <a:p>
              <a:r>
                <a:rPr lang="en-US" sz="4400" dirty="0">
                  <a:latin typeface="+mj-lt"/>
                  <a:ea typeface="+mj-ea"/>
                  <a:cs typeface="+mj-cs"/>
                </a:rPr>
                <a:t>Acute </a:t>
              </a:r>
              <a:r>
                <a:rPr lang="en-US" sz="4400" b="1" dirty="0">
                  <a:solidFill>
                    <a:srgbClr val="C71F3F"/>
                  </a:solidFill>
                  <a:latin typeface="+mj-lt"/>
                  <a:ea typeface="+mj-ea"/>
                  <a:cs typeface="+mj-cs"/>
                </a:rPr>
                <a:t>to</a:t>
              </a:r>
              <a:r>
                <a:rPr lang="en-US" sz="4400" dirty="0">
                  <a:latin typeface="+mj-lt"/>
                  <a:ea typeface="+mj-ea"/>
                  <a:cs typeface="+mj-cs"/>
                </a:rPr>
                <a:t> chronic; Acute </a:t>
              </a:r>
              <a:r>
                <a:rPr lang="en-US" sz="4400" b="1" dirty="0">
                  <a:solidFill>
                    <a:srgbClr val="C71F3F"/>
                  </a:solidFill>
                  <a:latin typeface="+mj-lt"/>
                  <a:ea typeface="+mj-ea"/>
                  <a:cs typeface="+mj-cs"/>
                </a:rPr>
                <a:t>on</a:t>
              </a:r>
              <a:r>
                <a:rPr lang="en-US" sz="4400" dirty="0">
                  <a:latin typeface="+mj-lt"/>
                  <a:ea typeface="+mj-ea"/>
                  <a:cs typeface="+mj-cs"/>
                </a:rPr>
                <a:t> chronic </a:t>
              </a:r>
            </a:p>
          </p:txBody>
        </p:sp>
        <p:pic>
          <p:nvPicPr>
            <p:cNvPr id="3074" name="Picture 2">
              <a:extLst>
                <a:ext uri="{FF2B5EF4-FFF2-40B4-BE49-F238E27FC236}">
                  <a16:creationId xmlns:a16="http://schemas.microsoft.com/office/drawing/2014/main" id="{AD660A27-452A-4836-9B07-71722F09A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9765" y="923299"/>
              <a:ext cx="10548286" cy="74193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F30F51A-8DE7-452A-ACAC-8378AABA2EEF}"/>
                </a:ext>
              </a:extLst>
            </p:cNvPr>
            <p:cNvSpPr txBox="1"/>
            <p:nvPr/>
          </p:nvSpPr>
          <p:spPr>
            <a:xfrm>
              <a:off x="18267466" y="8526733"/>
              <a:ext cx="5593143" cy="338554"/>
            </a:xfrm>
            <a:prstGeom prst="rect">
              <a:avLst/>
            </a:prstGeom>
            <a:noFill/>
          </p:spPr>
          <p:txBody>
            <a:bodyPr wrap="square">
              <a:spAutoFit/>
            </a:bodyPr>
            <a:lstStyle/>
            <a:p>
              <a:r>
                <a:rPr lang="en-US" sz="1600" dirty="0"/>
                <a:t>https://www.jpain.org/article/S1526-5900(18)31017-4/fulltext</a:t>
              </a:r>
            </a:p>
          </p:txBody>
        </p:sp>
      </p:grpSp>
      <p:sp>
        <p:nvSpPr>
          <p:cNvPr id="3" name="TextBox 2">
            <a:extLst>
              <a:ext uri="{FF2B5EF4-FFF2-40B4-BE49-F238E27FC236}">
                <a16:creationId xmlns:a16="http://schemas.microsoft.com/office/drawing/2014/main" id="{357F857B-821D-2BCB-11D0-AEE58C4E4FCD}"/>
              </a:ext>
            </a:extLst>
          </p:cNvPr>
          <p:cNvSpPr txBox="1"/>
          <p:nvPr/>
        </p:nvSpPr>
        <p:spPr>
          <a:xfrm>
            <a:off x="772011" y="9044868"/>
            <a:ext cx="1211479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1F1F1F"/>
                </a:solidFill>
                <a:latin typeface="ElsevierSans"/>
              </a:rPr>
              <a:t>P. </a:t>
            </a:r>
            <a:r>
              <a:rPr lang="en-US" sz="2400" dirty="0" err="1">
                <a:solidFill>
                  <a:srgbClr val="1F1F1F"/>
                </a:solidFill>
                <a:latin typeface="ElsevierSans"/>
              </a:rPr>
              <a:t>Niscola</a:t>
            </a:r>
            <a:r>
              <a:rPr lang="en-US" sz="2400" dirty="0">
                <a:solidFill>
                  <a:srgbClr val="1F1F1F"/>
                </a:solidFill>
                <a:latin typeface="ElsevierSans"/>
              </a:rPr>
              <a:t>, F. Sorrentino, L. Scaramucci, P. de </a:t>
            </a:r>
            <a:r>
              <a:rPr lang="en-US" sz="2400" dirty="0" err="1">
                <a:solidFill>
                  <a:srgbClr val="1F1F1F"/>
                </a:solidFill>
                <a:latin typeface="ElsevierSans"/>
              </a:rPr>
              <a:t>Fabritiis</a:t>
            </a:r>
            <a:r>
              <a:rPr lang="en-US" sz="2400" dirty="0">
                <a:solidFill>
                  <a:srgbClr val="1F1F1F"/>
                </a:solidFill>
                <a:latin typeface="ElsevierSans"/>
              </a:rPr>
              <a:t>, P. Cianciulli</a:t>
            </a:r>
          </a:p>
          <a:p>
            <a:r>
              <a:rPr lang="en-US" sz="2400" dirty="0">
                <a:solidFill>
                  <a:srgbClr val="1F1F1F"/>
                </a:solidFill>
                <a:latin typeface="ElsevierGulliver"/>
              </a:rPr>
              <a:t>Pain syndromes in sickle cell disease: an update. </a:t>
            </a:r>
            <a:r>
              <a:rPr lang="en-US" sz="2400" dirty="0">
                <a:solidFill>
                  <a:srgbClr val="707070"/>
                </a:solidFill>
                <a:latin typeface="ElsevierSans"/>
              </a:rPr>
              <a:t>Pain Med, 10 (3) (2009), pp. 470-480</a:t>
            </a:r>
          </a:p>
          <a:p>
            <a:endParaRPr lang="en-US" sz="2400" dirty="0">
              <a:solidFill>
                <a:srgbClr val="707070"/>
              </a:solidFill>
              <a:latin typeface="ElsevierSans"/>
            </a:endParaRPr>
          </a:p>
          <a:p>
            <a:r>
              <a:rPr lang="en-US" sz="2400" dirty="0">
                <a:solidFill>
                  <a:srgbClr val="1F1F1F"/>
                </a:solidFill>
                <a:latin typeface="ElsevierGulliver"/>
              </a:rPr>
              <a:t>A.M. Brandow, K.J. Zappia, C.L. Stucky Sickle cell disease: a natural model of acute and chronic pain </a:t>
            </a:r>
            <a:r>
              <a:rPr lang="en-US" sz="2400" err="1">
                <a:solidFill>
                  <a:srgbClr val="1F1F1F"/>
                </a:solidFill>
                <a:latin typeface="ElsevierGulliver"/>
              </a:rPr>
              <a:t>Pain</a:t>
            </a:r>
            <a:r>
              <a:rPr lang="en-US" sz="2400" dirty="0">
                <a:solidFill>
                  <a:srgbClr val="1F1F1F"/>
                </a:solidFill>
                <a:latin typeface="ElsevierGulliver"/>
              </a:rPr>
              <a:t>, 158 (Suppl 1) (2017), pp. S79-S84</a:t>
            </a:r>
          </a:p>
          <a:p>
            <a:endParaRPr lang="en-US" sz="2400" dirty="0">
              <a:solidFill>
                <a:srgbClr val="1F1F1F"/>
              </a:solidFill>
              <a:latin typeface="ElsevierGulliver"/>
            </a:endParaRPr>
          </a:p>
          <a:p>
            <a:r>
              <a:rPr lang="en-US" sz="2400" dirty="0">
                <a:solidFill>
                  <a:srgbClr val="1F1F1F"/>
                </a:solidFill>
                <a:latin typeface="ElsevierGulliver"/>
              </a:rPr>
              <a:t>B. Nicholson Differential diagnosis: nociceptive and neuropathic pain</a:t>
            </a:r>
          </a:p>
          <a:p>
            <a:r>
              <a:rPr lang="en-US" sz="2400">
                <a:solidFill>
                  <a:srgbClr val="1F1F1F"/>
                </a:solidFill>
                <a:latin typeface="ElsevierGulliver"/>
              </a:rPr>
              <a:t>Am J Manag Care, 12 (9 Suppl) (2006), pp. S256-262</a:t>
            </a:r>
          </a:p>
          <a:p>
            <a:endParaRPr lang="en-US" sz="2400" dirty="0">
              <a:solidFill>
                <a:srgbClr val="1F1F1F"/>
              </a:solidFill>
              <a:latin typeface="ElsevierGulliver"/>
            </a:endParaRPr>
          </a:p>
          <a:p>
            <a:endParaRPr lang="en-US" sz="2400" dirty="0">
              <a:solidFill>
                <a:srgbClr val="707070"/>
              </a:solidFill>
              <a:latin typeface="ElsevierSans"/>
            </a:endParaRPr>
          </a:p>
        </p:txBody>
      </p:sp>
    </p:spTree>
    <p:extLst>
      <p:ext uri="{BB962C8B-B14F-4D97-AF65-F5344CB8AC3E}">
        <p14:creationId xmlns:p14="http://schemas.microsoft.com/office/powerpoint/2010/main" val="166972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B2AD-7DDD-0743-AC42-2E9610922BF7}"/>
              </a:ext>
            </a:extLst>
          </p:cNvPr>
          <p:cNvSpPr>
            <a:spLocks noGrp="1"/>
          </p:cNvSpPr>
          <p:nvPr>
            <p:ph type="title" idx="4294967295"/>
          </p:nvPr>
        </p:nvSpPr>
        <p:spPr>
          <a:xfrm>
            <a:off x="1058778" y="667743"/>
            <a:ext cx="17914734" cy="1023938"/>
          </a:xfrm>
        </p:spPr>
        <p:txBody>
          <a:bodyPr>
            <a:noAutofit/>
          </a:bodyPr>
          <a:lstStyle/>
          <a:p>
            <a:r>
              <a:rPr lang="en-US" sz="5400" b="1" dirty="0">
                <a:solidFill>
                  <a:srgbClr val="316297"/>
                </a:solidFill>
              </a:rPr>
              <a:t>A Multi-Organ Clinical Problem</a:t>
            </a:r>
          </a:p>
        </p:txBody>
      </p:sp>
      <p:sp>
        <p:nvSpPr>
          <p:cNvPr id="6" name="Footer Placeholder 4">
            <a:extLst>
              <a:ext uri="{FF2B5EF4-FFF2-40B4-BE49-F238E27FC236}">
                <a16:creationId xmlns:a16="http://schemas.microsoft.com/office/drawing/2014/main" id="{89C2D090-3C48-AC46-84CA-4AC690FE9B72}"/>
              </a:ext>
            </a:extLst>
          </p:cNvPr>
          <p:cNvSpPr txBox="1">
            <a:spLocks/>
          </p:cNvSpPr>
          <p:nvPr/>
        </p:nvSpPr>
        <p:spPr>
          <a:xfrm>
            <a:off x="601950" y="11965287"/>
            <a:ext cx="21025721" cy="1495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82834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id="{1B103337-25B0-B346-BB9C-2F5F291EA5D1}"/>
              </a:ext>
            </a:extLst>
          </p:cNvPr>
          <p:cNvSpPr txBox="1"/>
          <p:nvPr/>
        </p:nvSpPr>
        <p:spPr>
          <a:xfrm>
            <a:off x="-243017" y="4638000"/>
            <a:ext cx="187668" cy="588503"/>
          </a:xfrm>
          <a:prstGeom prst="rect">
            <a:avLst/>
          </a:prstGeom>
          <a:noFill/>
        </p:spPr>
        <p:txBody>
          <a:bodyPr wrap="none" rtlCol="0">
            <a:spAutoFit/>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srgbClr val="000000"/>
              </a:solidFill>
              <a:effectLst/>
              <a:uLnTx/>
              <a:uFillTx/>
              <a:latin typeface="The Hand"/>
              <a:ea typeface="+mn-ea"/>
              <a:cs typeface="+mn-cs"/>
            </a:endParaRPr>
          </a:p>
        </p:txBody>
      </p:sp>
      <p:sp>
        <p:nvSpPr>
          <p:cNvPr id="4" name="Oval 3">
            <a:extLst>
              <a:ext uri="{FF2B5EF4-FFF2-40B4-BE49-F238E27FC236}">
                <a16:creationId xmlns:a16="http://schemas.microsoft.com/office/drawing/2014/main" id="{9DD3E152-55B8-40A4-99AC-A66E53C338EA}"/>
              </a:ext>
            </a:extLst>
          </p:cNvPr>
          <p:cNvSpPr/>
          <p:nvPr/>
        </p:nvSpPr>
        <p:spPr>
          <a:xfrm>
            <a:off x="7815943" y="2994045"/>
            <a:ext cx="13062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9C22654-F873-CAF4-7813-814AC7CC7CC3}"/>
              </a:ext>
            </a:extLst>
          </p:cNvPr>
          <p:cNvPicPr>
            <a:picLocks noChangeAspect="1"/>
          </p:cNvPicPr>
          <p:nvPr/>
        </p:nvPicPr>
        <p:blipFill>
          <a:blip r:embed="rId3"/>
          <a:stretch>
            <a:fillRect/>
          </a:stretch>
        </p:blipFill>
        <p:spPr>
          <a:xfrm>
            <a:off x="3627274" y="2082159"/>
            <a:ext cx="9968460" cy="10734675"/>
          </a:xfrm>
          <a:prstGeom prst="rect">
            <a:avLst/>
          </a:prstGeom>
        </p:spPr>
      </p:pic>
      <p:sp>
        <p:nvSpPr>
          <p:cNvPr id="12" name="TextBox 11">
            <a:extLst>
              <a:ext uri="{FF2B5EF4-FFF2-40B4-BE49-F238E27FC236}">
                <a16:creationId xmlns:a16="http://schemas.microsoft.com/office/drawing/2014/main" id="{C3BF04AB-37FC-9B32-FBB2-8FDE3B7AC08C}"/>
              </a:ext>
            </a:extLst>
          </p:cNvPr>
          <p:cNvSpPr txBox="1"/>
          <p:nvPr/>
        </p:nvSpPr>
        <p:spPr>
          <a:xfrm>
            <a:off x="12051331" y="8250871"/>
            <a:ext cx="1214354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1F1F1F"/>
                </a:solidFill>
                <a:latin typeface="ElsevierSans"/>
              </a:rPr>
              <a:t>G.J. Kato, F.B. Piel, C.D. Reid, </a:t>
            </a:r>
            <a:r>
              <a:rPr lang="en-US" sz="2400" i="1" dirty="0">
                <a:solidFill>
                  <a:srgbClr val="1F1F1F"/>
                </a:solidFill>
                <a:latin typeface="ElsevierSans"/>
              </a:rPr>
              <a:t>et al. </a:t>
            </a:r>
            <a:r>
              <a:rPr lang="en-US" sz="2400" dirty="0">
                <a:solidFill>
                  <a:srgbClr val="1F1F1F"/>
                </a:solidFill>
                <a:latin typeface="ElsevierGulliver"/>
              </a:rPr>
              <a:t>Sickle cell disease. </a:t>
            </a:r>
            <a:r>
              <a:rPr lang="en-US" sz="2400" dirty="0">
                <a:solidFill>
                  <a:srgbClr val="707070"/>
                </a:solidFill>
                <a:latin typeface="ElsevierSans"/>
              </a:rPr>
              <a:t>Nat Rev Dis Primers, 4 (2018)</a:t>
            </a:r>
          </a:p>
          <a:p>
            <a:endParaRPr lang="en-US" sz="2400" dirty="0">
              <a:solidFill>
                <a:srgbClr val="707070"/>
              </a:solidFill>
              <a:latin typeface="ElsevierSans"/>
            </a:endParaRPr>
          </a:p>
          <a:p>
            <a:r>
              <a:rPr lang="en-US" sz="2400" dirty="0">
                <a:solidFill>
                  <a:srgbClr val="707070"/>
                </a:solidFill>
                <a:latin typeface="ElsevierSans"/>
              </a:rPr>
              <a:t>M.A. Bender, K. Carlberg Sickle cell disease M.P. Adam, G.M. </a:t>
            </a:r>
            <a:r>
              <a:rPr lang="en-US" sz="2400" err="1">
                <a:solidFill>
                  <a:srgbClr val="707070"/>
                </a:solidFill>
                <a:latin typeface="ElsevierSans"/>
              </a:rPr>
              <a:t>Mirzaa</a:t>
            </a:r>
            <a:r>
              <a:rPr lang="en-US" sz="2400" dirty="0">
                <a:solidFill>
                  <a:srgbClr val="707070"/>
                </a:solidFill>
                <a:latin typeface="ElsevierSans"/>
              </a:rPr>
              <a:t>, R.A. Pagon, et al. (Eds.), </a:t>
            </a:r>
            <a:r>
              <a:rPr lang="en-US" sz="2400" err="1">
                <a:solidFill>
                  <a:srgbClr val="707070"/>
                </a:solidFill>
                <a:latin typeface="ElsevierSans"/>
              </a:rPr>
              <a:t>GeneReviews</a:t>
            </a:r>
            <a:r>
              <a:rPr lang="en-US" sz="2400" dirty="0">
                <a:solidFill>
                  <a:srgbClr val="707070"/>
                </a:solidFill>
                <a:latin typeface="ElsevierSans"/>
              </a:rPr>
              <a:t>® [Internet], University of Washington (2003), pp. 1993-2023</a:t>
            </a:r>
          </a:p>
          <a:p>
            <a:endParaRPr lang="en-US" sz="2400" dirty="0">
              <a:solidFill>
                <a:srgbClr val="707070"/>
              </a:solidFill>
              <a:latin typeface="ElsevierSans"/>
            </a:endParaRPr>
          </a:p>
          <a:p>
            <a:r>
              <a:rPr lang="en-US" sz="2400" dirty="0">
                <a:solidFill>
                  <a:srgbClr val="707070"/>
                </a:solidFill>
                <a:latin typeface="ElsevierSans"/>
              </a:rPr>
              <a:t>I. </a:t>
            </a:r>
            <a:r>
              <a:rPr lang="en-US" sz="2400" err="1">
                <a:solidFill>
                  <a:srgbClr val="707070"/>
                </a:solidFill>
                <a:latin typeface="ElsevierSans"/>
              </a:rPr>
              <a:t>Osunkwo</a:t>
            </a:r>
            <a:r>
              <a:rPr lang="en-US" sz="2400" dirty="0">
                <a:solidFill>
                  <a:srgbClr val="707070"/>
                </a:solidFill>
                <a:latin typeface="ElsevierSans"/>
              </a:rPr>
              <a:t>, B. </a:t>
            </a:r>
            <a:r>
              <a:rPr lang="en-US" sz="2400" err="1">
                <a:solidFill>
                  <a:srgbClr val="707070"/>
                </a:solidFill>
                <a:latin typeface="ElsevierSans"/>
              </a:rPr>
              <a:t>Andemariam</a:t>
            </a:r>
            <a:r>
              <a:rPr lang="en-US" sz="2400" dirty="0">
                <a:solidFill>
                  <a:srgbClr val="707070"/>
                </a:solidFill>
                <a:latin typeface="ElsevierSans"/>
              </a:rPr>
              <a:t>, C.P. Minniti, et al. Impact of sickle cell disease on patients’ daily lives, symptoms reported, and disease management strategies: results from the international Sickle Cell World Assessment Survey (SWAY) Am J </a:t>
            </a:r>
            <a:r>
              <a:rPr lang="en-US" sz="2400" err="1">
                <a:solidFill>
                  <a:srgbClr val="707070"/>
                </a:solidFill>
                <a:latin typeface="ElsevierSans"/>
              </a:rPr>
              <a:t>Hematol</a:t>
            </a:r>
            <a:r>
              <a:rPr lang="en-US" sz="2400" dirty="0">
                <a:solidFill>
                  <a:srgbClr val="707070"/>
                </a:solidFill>
                <a:latin typeface="ElsevierSans"/>
              </a:rPr>
              <a:t>, 96 (4) (2021), pp. 404-417</a:t>
            </a:r>
          </a:p>
          <a:p>
            <a:endParaRPr lang="en-US" sz="2400" dirty="0">
              <a:solidFill>
                <a:srgbClr val="707070"/>
              </a:solidFill>
              <a:latin typeface="ElsevierSans"/>
            </a:endParaRPr>
          </a:p>
          <a:p>
            <a:r>
              <a:rPr lang="en-US" sz="2400" dirty="0">
                <a:solidFill>
                  <a:srgbClr val="707070"/>
                </a:solidFill>
                <a:latin typeface="ElsevierSans"/>
              </a:rPr>
              <a:t>M.A. Bender, K. Carlberg Sickle cell disease M.P. Adam, G.M. </a:t>
            </a:r>
            <a:r>
              <a:rPr lang="en-US" sz="2400" dirty="0" err="1">
                <a:solidFill>
                  <a:srgbClr val="707070"/>
                </a:solidFill>
                <a:latin typeface="ElsevierSans"/>
              </a:rPr>
              <a:t>Mirzaa</a:t>
            </a:r>
            <a:r>
              <a:rPr lang="en-US" sz="2400" dirty="0">
                <a:solidFill>
                  <a:srgbClr val="707070"/>
                </a:solidFill>
                <a:latin typeface="ElsevierSans"/>
              </a:rPr>
              <a:t>, R.A. Pagon, et al. (Eds.), </a:t>
            </a:r>
            <a:r>
              <a:rPr lang="en-US" sz="2400" dirty="0" err="1">
                <a:solidFill>
                  <a:srgbClr val="707070"/>
                </a:solidFill>
                <a:latin typeface="ElsevierSans"/>
              </a:rPr>
              <a:t>GeneReviews</a:t>
            </a:r>
            <a:r>
              <a:rPr lang="en-US" sz="2400" dirty="0">
                <a:solidFill>
                  <a:srgbClr val="707070"/>
                </a:solidFill>
                <a:latin typeface="ElsevierSans"/>
              </a:rPr>
              <a:t>® [Internet], University of Washington (2003), pp. 1993-2023</a:t>
            </a:r>
          </a:p>
          <a:p>
            <a:endParaRPr lang="en-US" sz="2400" dirty="0">
              <a:solidFill>
                <a:srgbClr val="707070"/>
              </a:solidFill>
              <a:latin typeface="ElsevierSans"/>
            </a:endParaRPr>
          </a:p>
          <a:p>
            <a:endParaRPr lang="en-US" sz="2400" dirty="0">
              <a:solidFill>
                <a:srgbClr val="707070"/>
              </a:solidFill>
              <a:latin typeface="ElsevierSans"/>
            </a:endParaRPr>
          </a:p>
          <a:p>
            <a:endParaRPr lang="en-US" sz="2400" dirty="0">
              <a:solidFill>
                <a:srgbClr val="707070"/>
              </a:solidFill>
              <a:latin typeface="ElsevierSans"/>
            </a:endParaRPr>
          </a:p>
        </p:txBody>
      </p:sp>
      <p:sp>
        <p:nvSpPr>
          <p:cNvPr id="16" name="TextBox 15">
            <a:extLst>
              <a:ext uri="{FF2B5EF4-FFF2-40B4-BE49-F238E27FC236}">
                <a16:creationId xmlns:a16="http://schemas.microsoft.com/office/drawing/2014/main" id="{7AB2DDBD-54B9-AB04-1021-6EB2A8239377}"/>
              </a:ext>
            </a:extLst>
          </p:cNvPr>
          <p:cNvSpPr txBox="1"/>
          <p:nvPr/>
        </p:nvSpPr>
        <p:spPr>
          <a:xfrm>
            <a:off x="13487752" y="1173622"/>
            <a:ext cx="106774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707070"/>
                </a:solidFill>
                <a:latin typeface="ElsevierSans"/>
              </a:rPr>
              <a:t>Figure from Belfer I, Chen W, Weber W, Edwards E, Langevin HM. Unmet Need: Mechanistic and Translational Studies of Sickle Cell Disease Pain as a Whole-Person Health Challenge. J Pain. 2024 Oct;25(10):104603. </a:t>
            </a:r>
          </a:p>
        </p:txBody>
      </p:sp>
    </p:spTree>
    <p:extLst>
      <p:ext uri="{BB962C8B-B14F-4D97-AF65-F5344CB8AC3E}">
        <p14:creationId xmlns:p14="http://schemas.microsoft.com/office/powerpoint/2010/main" val="24570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C803-F4D8-475C-9B91-96CACE7ECB87}"/>
              </a:ext>
            </a:extLst>
          </p:cNvPr>
          <p:cNvSpPr>
            <a:spLocks noGrp="1"/>
          </p:cNvSpPr>
          <p:nvPr>
            <p:ph type="title" idx="4294967295"/>
          </p:nvPr>
        </p:nvSpPr>
        <p:spPr>
          <a:xfrm>
            <a:off x="823056" y="731032"/>
            <a:ext cx="17127434" cy="1773238"/>
          </a:xfrm>
        </p:spPr>
        <p:txBody>
          <a:bodyPr>
            <a:noAutofit/>
          </a:bodyPr>
          <a:lstStyle/>
          <a:p>
            <a:r>
              <a:rPr lang="en-US" sz="5400" b="1" dirty="0">
                <a:solidFill>
                  <a:srgbClr val="316297"/>
                </a:solidFill>
              </a:rPr>
              <a:t>Most Animal Studies of SCD Pain Focus on Skin, Not an Organ Impacted in SCD Patients  </a:t>
            </a:r>
          </a:p>
        </p:txBody>
      </p:sp>
      <p:cxnSp>
        <p:nvCxnSpPr>
          <p:cNvPr id="7" name="Straight Connector 6">
            <a:extLst>
              <a:ext uri="{FF2B5EF4-FFF2-40B4-BE49-F238E27FC236}">
                <a16:creationId xmlns:a16="http://schemas.microsoft.com/office/drawing/2014/main" id="{C8322673-EBBD-4994-AFDB-C9BD81BFA031}"/>
              </a:ext>
            </a:extLst>
          </p:cNvPr>
          <p:cNvCxnSpPr>
            <a:cxnSpLocks/>
          </p:cNvCxnSpPr>
          <p:nvPr/>
        </p:nvCxnSpPr>
        <p:spPr>
          <a:xfrm>
            <a:off x="8426662" y="4349016"/>
            <a:ext cx="0" cy="7197113"/>
          </a:xfrm>
          <a:prstGeom prst="line">
            <a:avLst/>
          </a:prstGeom>
          <a:ln>
            <a:solidFill>
              <a:schemeClr val="bg2">
                <a:lumMod val="40000"/>
                <a:lumOff val="60000"/>
              </a:schemeClr>
            </a:solidFill>
          </a:ln>
        </p:spPr>
        <p:style>
          <a:lnRef idx="1">
            <a:schemeClr val="accent6"/>
          </a:lnRef>
          <a:fillRef idx="0">
            <a:schemeClr val="accent6"/>
          </a:fillRef>
          <a:effectRef idx="0">
            <a:schemeClr val="accent6"/>
          </a:effectRef>
          <a:fontRef idx="minor">
            <a:schemeClr val="tx1"/>
          </a:fontRef>
        </p:style>
      </p:cxnSp>
      <p:grpSp>
        <p:nvGrpSpPr>
          <p:cNvPr id="6" name="Group 5">
            <a:extLst>
              <a:ext uri="{FF2B5EF4-FFF2-40B4-BE49-F238E27FC236}">
                <a16:creationId xmlns:a16="http://schemas.microsoft.com/office/drawing/2014/main" id="{F3430463-1CE8-4FE8-8AAC-ED1181DE839B}"/>
              </a:ext>
            </a:extLst>
          </p:cNvPr>
          <p:cNvGrpSpPr/>
          <p:nvPr/>
        </p:nvGrpSpPr>
        <p:grpSpPr>
          <a:xfrm>
            <a:off x="16554089" y="3416367"/>
            <a:ext cx="7811639" cy="8317247"/>
            <a:chOff x="16674404" y="2526030"/>
            <a:chExt cx="7811639" cy="8317247"/>
          </a:xfrm>
        </p:grpSpPr>
        <p:sp>
          <p:nvSpPr>
            <p:cNvPr id="52" name="Rectangle 51">
              <a:extLst>
                <a:ext uri="{FF2B5EF4-FFF2-40B4-BE49-F238E27FC236}">
                  <a16:creationId xmlns:a16="http://schemas.microsoft.com/office/drawing/2014/main" id="{9B94C632-1EFF-45EB-8EC6-2C1FEEA9CE1D}"/>
                </a:ext>
              </a:extLst>
            </p:cNvPr>
            <p:cNvSpPr/>
            <p:nvPr/>
          </p:nvSpPr>
          <p:spPr>
            <a:xfrm>
              <a:off x="17868104" y="2690718"/>
              <a:ext cx="6617939" cy="1323439"/>
            </a:xfrm>
            <a:prstGeom prst="rect">
              <a:avLst/>
            </a:prstGeom>
          </p:spPr>
          <p:txBody>
            <a:bodyPr wrap="square">
              <a:spAutoFit/>
            </a:bodyPr>
            <a:lstStyle/>
            <a:p>
              <a:pPr defTabSz="1828800"/>
              <a:r>
                <a:rPr lang="en-US" sz="4000" b="1" dirty="0">
                  <a:solidFill>
                    <a:srgbClr val="000000"/>
                  </a:solidFill>
                  <a:latin typeface="Arial"/>
                </a:rPr>
                <a:t>Variable response to electroacupuncture</a:t>
              </a:r>
            </a:p>
          </p:txBody>
        </p:sp>
        <p:pic>
          <p:nvPicPr>
            <p:cNvPr id="54" name="Picture 53">
              <a:extLst>
                <a:ext uri="{FF2B5EF4-FFF2-40B4-BE49-F238E27FC236}">
                  <a16:creationId xmlns:a16="http://schemas.microsoft.com/office/drawing/2014/main" id="{BDD9FFF2-A42E-4FCA-A08E-59BB7A179D3E}"/>
                </a:ext>
              </a:extLst>
            </p:cNvPr>
            <p:cNvPicPr>
              <a:picLocks noChangeAspect="1"/>
            </p:cNvPicPr>
            <p:nvPr/>
          </p:nvPicPr>
          <p:blipFill>
            <a:blip r:embed="rId3"/>
            <a:stretch>
              <a:fillRect/>
            </a:stretch>
          </p:blipFill>
          <p:spPr>
            <a:xfrm>
              <a:off x="16849998" y="4767740"/>
              <a:ext cx="6962008" cy="3946862"/>
            </a:xfrm>
            <a:prstGeom prst="rect">
              <a:avLst/>
            </a:prstGeom>
          </p:spPr>
        </p:pic>
        <p:sp>
          <p:nvSpPr>
            <p:cNvPr id="55" name="TextBox 54">
              <a:extLst>
                <a:ext uri="{FF2B5EF4-FFF2-40B4-BE49-F238E27FC236}">
                  <a16:creationId xmlns:a16="http://schemas.microsoft.com/office/drawing/2014/main" id="{81DE599C-A022-4BC9-A5B7-96FD5A882902}"/>
                </a:ext>
              </a:extLst>
            </p:cNvPr>
            <p:cNvSpPr txBox="1"/>
            <p:nvPr/>
          </p:nvSpPr>
          <p:spPr>
            <a:xfrm>
              <a:off x="16674404" y="8851622"/>
              <a:ext cx="1844159" cy="338554"/>
            </a:xfrm>
            <a:prstGeom prst="rect">
              <a:avLst/>
            </a:prstGeom>
            <a:noFill/>
          </p:spPr>
          <p:txBody>
            <a:bodyPr wrap="none" rtlCol="0">
              <a:spAutoFit/>
            </a:bodyPr>
            <a:lstStyle/>
            <a:p>
              <a:r>
                <a:rPr lang="da-DK" sz="1600" dirty="0">
                  <a:solidFill>
                    <a:srgbClr val="000000"/>
                  </a:solidFill>
                </a:rPr>
                <a:t>Wang et al., 2016</a:t>
              </a:r>
              <a:endParaRPr lang="en-US" sz="1600" dirty="0">
                <a:solidFill>
                  <a:srgbClr val="000000"/>
                </a:solidFill>
              </a:endParaRPr>
            </a:p>
          </p:txBody>
        </p:sp>
        <p:grpSp>
          <p:nvGrpSpPr>
            <p:cNvPr id="10" name="Group 9">
              <a:extLst>
                <a:ext uri="{FF2B5EF4-FFF2-40B4-BE49-F238E27FC236}">
                  <a16:creationId xmlns:a16="http://schemas.microsoft.com/office/drawing/2014/main" id="{90D565F5-12DD-4D59-8410-A0301ABBB816}"/>
                </a:ext>
              </a:extLst>
            </p:cNvPr>
            <p:cNvGrpSpPr/>
            <p:nvPr/>
          </p:nvGrpSpPr>
          <p:grpSpPr>
            <a:xfrm>
              <a:off x="16849998" y="9787612"/>
              <a:ext cx="6298495" cy="1055665"/>
              <a:chOff x="8471053" y="9961544"/>
              <a:chExt cx="6298495" cy="1055665"/>
            </a:xfrm>
          </p:grpSpPr>
          <p:sp>
            <p:nvSpPr>
              <p:cNvPr id="25" name="Rectangle 24">
                <a:extLst>
                  <a:ext uri="{FF2B5EF4-FFF2-40B4-BE49-F238E27FC236}">
                    <a16:creationId xmlns:a16="http://schemas.microsoft.com/office/drawing/2014/main" id="{15F023FC-EEBA-4513-991E-0C1E2C54C916}"/>
                  </a:ext>
                </a:extLst>
              </p:cNvPr>
              <p:cNvSpPr/>
              <p:nvPr/>
            </p:nvSpPr>
            <p:spPr>
              <a:xfrm>
                <a:off x="8471053" y="9961544"/>
                <a:ext cx="6298495" cy="1055665"/>
              </a:xfrm>
              <a:prstGeom prst="rect">
                <a:avLst/>
              </a:prstGeom>
              <a:solidFill>
                <a:srgbClr val="E8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Rectangle 25">
                <a:extLst>
                  <a:ext uri="{FF2B5EF4-FFF2-40B4-BE49-F238E27FC236}">
                    <a16:creationId xmlns:a16="http://schemas.microsoft.com/office/drawing/2014/main" id="{AEF45A4D-C0D2-4E22-AD0B-93BDAA8962DA}"/>
                  </a:ext>
                </a:extLst>
              </p:cNvPr>
              <p:cNvSpPr/>
              <p:nvPr/>
            </p:nvSpPr>
            <p:spPr>
              <a:xfrm>
                <a:off x="8748490" y="10127066"/>
                <a:ext cx="6021057" cy="707886"/>
              </a:xfrm>
              <a:prstGeom prst="rect">
                <a:avLst/>
              </a:prstGeom>
            </p:spPr>
            <p:txBody>
              <a:bodyPr wrap="square">
                <a:spAutoFit/>
              </a:bodyPr>
              <a:lstStyle/>
              <a:p>
                <a:pPr defTabSz="1828800"/>
                <a:r>
                  <a:rPr lang="en-US" sz="4000" b="1" dirty="0">
                    <a:solidFill>
                      <a:srgbClr val="FFFFFF"/>
                    </a:solidFill>
                    <a:latin typeface="Arial"/>
                  </a:rPr>
                  <a:t>SPINAL CORD, SKIN</a:t>
                </a:r>
              </a:p>
            </p:txBody>
          </p:sp>
        </p:grpSp>
        <p:pic>
          <p:nvPicPr>
            <p:cNvPr id="29" name="Graphic 28" descr="Rat with solid fill">
              <a:extLst>
                <a:ext uri="{FF2B5EF4-FFF2-40B4-BE49-F238E27FC236}">
                  <a16:creationId xmlns:a16="http://schemas.microsoft.com/office/drawing/2014/main" id="{F5CB1E6B-2DA5-44F8-A2F4-9F018FD660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49998" y="2526030"/>
              <a:ext cx="914400" cy="914400"/>
            </a:xfrm>
            <a:prstGeom prst="rect">
              <a:avLst/>
            </a:prstGeom>
          </p:spPr>
        </p:pic>
      </p:grpSp>
      <p:grpSp>
        <p:nvGrpSpPr>
          <p:cNvPr id="3" name="Group 2">
            <a:extLst>
              <a:ext uri="{FF2B5EF4-FFF2-40B4-BE49-F238E27FC236}">
                <a16:creationId xmlns:a16="http://schemas.microsoft.com/office/drawing/2014/main" id="{0306B582-25CA-4B9D-8D8B-5C2F09B96614}"/>
              </a:ext>
            </a:extLst>
          </p:cNvPr>
          <p:cNvGrpSpPr/>
          <p:nvPr/>
        </p:nvGrpSpPr>
        <p:grpSpPr>
          <a:xfrm>
            <a:off x="714368" y="3413956"/>
            <a:ext cx="7143711" cy="8308148"/>
            <a:chOff x="425612" y="2523619"/>
            <a:chExt cx="7143711" cy="8308148"/>
          </a:xfrm>
        </p:grpSpPr>
        <p:sp>
          <p:nvSpPr>
            <p:cNvPr id="61" name="Rectangle 60">
              <a:extLst>
                <a:ext uri="{FF2B5EF4-FFF2-40B4-BE49-F238E27FC236}">
                  <a16:creationId xmlns:a16="http://schemas.microsoft.com/office/drawing/2014/main" id="{C43FFC79-489D-4102-8EE0-B5E527E21A22}"/>
                </a:ext>
              </a:extLst>
            </p:cNvPr>
            <p:cNvSpPr/>
            <p:nvPr/>
          </p:nvSpPr>
          <p:spPr>
            <a:xfrm>
              <a:off x="1378502" y="2671986"/>
              <a:ext cx="6190821" cy="1323439"/>
            </a:xfrm>
            <a:prstGeom prst="rect">
              <a:avLst/>
            </a:prstGeom>
          </p:spPr>
          <p:txBody>
            <a:bodyPr wrap="square">
              <a:spAutoFit/>
            </a:bodyPr>
            <a:lstStyle/>
            <a:p>
              <a:pPr defTabSz="1828800"/>
              <a:r>
                <a:rPr lang="en-US" sz="4000" b="1" dirty="0">
                  <a:solidFill>
                    <a:srgbClr val="000000"/>
                  </a:solidFill>
                  <a:latin typeface="Arial"/>
                </a:rPr>
                <a:t>Mast cell activation leads to pain</a:t>
              </a:r>
            </a:p>
          </p:txBody>
        </p:sp>
        <p:pic>
          <p:nvPicPr>
            <p:cNvPr id="63" name="Picture 62">
              <a:extLst>
                <a:ext uri="{FF2B5EF4-FFF2-40B4-BE49-F238E27FC236}">
                  <a16:creationId xmlns:a16="http://schemas.microsoft.com/office/drawing/2014/main" id="{62C8BD00-421C-4342-B4C6-81A9A9365880}"/>
                </a:ext>
              </a:extLst>
            </p:cNvPr>
            <p:cNvPicPr>
              <a:picLocks noChangeAspect="1"/>
            </p:cNvPicPr>
            <p:nvPr/>
          </p:nvPicPr>
          <p:blipFill>
            <a:blip r:embed="rId6"/>
            <a:stretch>
              <a:fillRect/>
            </a:stretch>
          </p:blipFill>
          <p:spPr>
            <a:xfrm>
              <a:off x="491290" y="4939756"/>
              <a:ext cx="6912903" cy="3565780"/>
            </a:xfrm>
            <a:prstGeom prst="rect">
              <a:avLst/>
            </a:prstGeom>
          </p:spPr>
        </p:pic>
        <p:sp>
          <p:nvSpPr>
            <p:cNvPr id="64" name="TextBox 63">
              <a:extLst>
                <a:ext uri="{FF2B5EF4-FFF2-40B4-BE49-F238E27FC236}">
                  <a16:creationId xmlns:a16="http://schemas.microsoft.com/office/drawing/2014/main" id="{BE6106FB-D0BE-4800-A84C-040BD4B845B9}"/>
                </a:ext>
              </a:extLst>
            </p:cNvPr>
            <p:cNvSpPr txBox="1"/>
            <p:nvPr/>
          </p:nvSpPr>
          <p:spPr>
            <a:xfrm>
              <a:off x="425612" y="8802949"/>
              <a:ext cx="3642960" cy="338554"/>
            </a:xfrm>
            <a:prstGeom prst="rect">
              <a:avLst/>
            </a:prstGeom>
            <a:noFill/>
          </p:spPr>
          <p:txBody>
            <a:bodyPr wrap="square" rtlCol="0">
              <a:spAutoFit/>
            </a:bodyPr>
            <a:lstStyle/>
            <a:p>
              <a:r>
                <a:rPr lang="en-US" sz="1600" dirty="0">
                  <a:solidFill>
                    <a:srgbClr val="000000"/>
                  </a:solidFill>
                </a:rPr>
                <a:t>Vincent et al, Blood. 2013</a:t>
              </a:r>
            </a:p>
          </p:txBody>
        </p:sp>
        <p:pic>
          <p:nvPicPr>
            <p:cNvPr id="5" name="Graphic 4" descr="Rat with solid fill">
              <a:extLst>
                <a:ext uri="{FF2B5EF4-FFF2-40B4-BE49-F238E27FC236}">
                  <a16:creationId xmlns:a16="http://schemas.microsoft.com/office/drawing/2014/main" id="{C5FDDF04-D5CB-4CB4-8F98-A8A71692A4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75" y="2523619"/>
              <a:ext cx="914400" cy="914400"/>
            </a:xfrm>
            <a:prstGeom prst="rect">
              <a:avLst/>
            </a:prstGeom>
          </p:spPr>
        </p:pic>
        <p:grpSp>
          <p:nvGrpSpPr>
            <p:cNvPr id="32" name="Group 31">
              <a:extLst>
                <a:ext uri="{FF2B5EF4-FFF2-40B4-BE49-F238E27FC236}">
                  <a16:creationId xmlns:a16="http://schemas.microsoft.com/office/drawing/2014/main" id="{1143E85E-CBD7-4ACB-8340-862E16A57FD7}"/>
                </a:ext>
              </a:extLst>
            </p:cNvPr>
            <p:cNvGrpSpPr/>
            <p:nvPr/>
          </p:nvGrpSpPr>
          <p:grpSpPr>
            <a:xfrm>
              <a:off x="521490" y="9776102"/>
              <a:ext cx="6298495" cy="1055665"/>
              <a:chOff x="8471053" y="9961544"/>
              <a:chExt cx="6298495" cy="1055665"/>
            </a:xfrm>
            <a:solidFill>
              <a:srgbClr val="E87524"/>
            </a:solidFill>
          </p:grpSpPr>
          <p:sp>
            <p:nvSpPr>
              <p:cNvPr id="33" name="Rectangle 32">
                <a:extLst>
                  <a:ext uri="{FF2B5EF4-FFF2-40B4-BE49-F238E27FC236}">
                    <a16:creationId xmlns:a16="http://schemas.microsoft.com/office/drawing/2014/main" id="{1B417C03-9730-471F-97B2-BF7A3695A06A}"/>
                  </a:ext>
                </a:extLst>
              </p:cNvPr>
              <p:cNvSpPr/>
              <p:nvPr/>
            </p:nvSpPr>
            <p:spPr>
              <a:xfrm>
                <a:off x="8471053" y="9961544"/>
                <a:ext cx="6298495" cy="1055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4" name="Rectangle 33">
                <a:extLst>
                  <a:ext uri="{FF2B5EF4-FFF2-40B4-BE49-F238E27FC236}">
                    <a16:creationId xmlns:a16="http://schemas.microsoft.com/office/drawing/2014/main" id="{49CFB6EA-FC16-46CE-B1DB-DCE45DDDC4E7}"/>
                  </a:ext>
                </a:extLst>
              </p:cNvPr>
              <p:cNvSpPr/>
              <p:nvPr/>
            </p:nvSpPr>
            <p:spPr>
              <a:xfrm>
                <a:off x="8750052" y="10127066"/>
                <a:ext cx="6019495" cy="707886"/>
              </a:xfrm>
              <a:prstGeom prst="rect">
                <a:avLst/>
              </a:prstGeom>
              <a:grpFill/>
            </p:spPr>
            <p:txBody>
              <a:bodyPr wrap="square">
                <a:spAutoFit/>
              </a:bodyPr>
              <a:lstStyle/>
              <a:p>
                <a:pPr defTabSz="1828800"/>
                <a:r>
                  <a:rPr lang="en-US" sz="4000" b="1" dirty="0">
                    <a:solidFill>
                      <a:srgbClr val="FFFFFF"/>
                    </a:solidFill>
                    <a:latin typeface="Arial"/>
                  </a:rPr>
                  <a:t>SKIN</a:t>
                </a:r>
              </a:p>
            </p:txBody>
          </p:sp>
        </p:grpSp>
      </p:grpSp>
      <p:grpSp>
        <p:nvGrpSpPr>
          <p:cNvPr id="4" name="Group 3">
            <a:extLst>
              <a:ext uri="{FF2B5EF4-FFF2-40B4-BE49-F238E27FC236}">
                <a16:creationId xmlns:a16="http://schemas.microsoft.com/office/drawing/2014/main" id="{0C482C08-043F-4147-ACA6-32283006E894}"/>
              </a:ext>
            </a:extLst>
          </p:cNvPr>
          <p:cNvGrpSpPr/>
          <p:nvPr/>
        </p:nvGrpSpPr>
        <p:grpSpPr>
          <a:xfrm>
            <a:off x="8730407" y="3407168"/>
            <a:ext cx="6863106" cy="8337733"/>
            <a:chOff x="8730407" y="2516831"/>
            <a:chExt cx="6863106" cy="8337733"/>
          </a:xfrm>
        </p:grpSpPr>
        <p:sp>
          <p:nvSpPr>
            <p:cNvPr id="27" name="TextBox 26">
              <a:extLst>
                <a:ext uri="{FF2B5EF4-FFF2-40B4-BE49-F238E27FC236}">
                  <a16:creationId xmlns:a16="http://schemas.microsoft.com/office/drawing/2014/main" id="{D1899BA9-145D-43FA-B3C3-D8E8FD19CE94}"/>
                </a:ext>
              </a:extLst>
            </p:cNvPr>
            <p:cNvSpPr txBox="1"/>
            <p:nvPr/>
          </p:nvSpPr>
          <p:spPr>
            <a:xfrm>
              <a:off x="8821446" y="8970517"/>
              <a:ext cx="3642960" cy="338554"/>
            </a:xfrm>
            <a:prstGeom prst="rect">
              <a:avLst/>
            </a:prstGeom>
            <a:noFill/>
          </p:spPr>
          <p:txBody>
            <a:bodyPr wrap="square" rtlCol="0">
              <a:spAutoFit/>
            </a:bodyPr>
            <a:lstStyle/>
            <a:p>
              <a:r>
                <a:rPr lang="en-US" sz="1600" dirty="0">
                  <a:solidFill>
                    <a:srgbClr val="000000"/>
                  </a:solidFill>
                </a:rPr>
                <a:t>Kenyon et al, 2015</a:t>
              </a:r>
            </a:p>
          </p:txBody>
        </p:sp>
        <p:pic>
          <p:nvPicPr>
            <p:cNvPr id="59" name="Picture 58">
              <a:extLst>
                <a:ext uri="{FF2B5EF4-FFF2-40B4-BE49-F238E27FC236}">
                  <a16:creationId xmlns:a16="http://schemas.microsoft.com/office/drawing/2014/main" id="{3E88CE73-069C-4C81-948C-201521C517C6}"/>
                </a:ext>
              </a:extLst>
            </p:cNvPr>
            <p:cNvPicPr>
              <a:picLocks noChangeAspect="1"/>
            </p:cNvPicPr>
            <p:nvPr/>
          </p:nvPicPr>
          <p:blipFill>
            <a:blip r:embed="rId7"/>
            <a:stretch>
              <a:fillRect/>
            </a:stretch>
          </p:blipFill>
          <p:spPr>
            <a:xfrm>
              <a:off x="8909152" y="4615650"/>
              <a:ext cx="6559346" cy="4314820"/>
            </a:xfrm>
            <a:prstGeom prst="rect">
              <a:avLst/>
            </a:prstGeom>
          </p:spPr>
        </p:pic>
        <p:sp>
          <p:nvSpPr>
            <p:cNvPr id="60" name="Rectangle 59">
              <a:extLst>
                <a:ext uri="{FF2B5EF4-FFF2-40B4-BE49-F238E27FC236}">
                  <a16:creationId xmlns:a16="http://schemas.microsoft.com/office/drawing/2014/main" id="{D82C1536-0FE6-4E84-8D9B-E1B3F9E7F4F4}"/>
                </a:ext>
              </a:extLst>
            </p:cNvPr>
            <p:cNvSpPr/>
            <p:nvPr/>
          </p:nvSpPr>
          <p:spPr>
            <a:xfrm>
              <a:off x="9666004" y="2536096"/>
              <a:ext cx="5927509" cy="1938992"/>
            </a:xfrm>
            <a:prstGeom prst="rect">
              <a:avLst/>
            </a:prstGeom>
          </p:spPr>
          <p:txBody>
            <a:bodyPr wrap="square">
              <a:spAutoFit/>
            </a:bodyPr>
            <a:lstStyle/>
            <a:p>
              <a:pPr defTabSz="1828800"/>
              <a:r>
                <a:rPr lang="en-US" sz="4000" b="1" dirty="0">
                  <a:solidFill>
                    <a:srgbClr val="000000"/>
                  </a:solidFill>
                  <a:latin typeface="Arial"/>
                </a:rPr>
                <a:t>Sensitization of sensory nerve fibers (neuropathic pain)</a:t>
              </a:r>
            </a:p>
          </p:txBody>
        </p:sp>
        <p:pic>
          <p:nvPicPr>
            <p:cNvPr id="28" name="Graphic 27" descr="Rat with solid fill">
              <a:extLst>
                <a:ext uri="{FF2B5EF4-FFF2-40B4-BE49-F238E27FC236}">
                  <a16:creationId xmlns:a16="http://schemas.microsoft.com/office/drawing/2014/main" id="{6298D508-87B2-49E4-9F7D-E930A38E96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0407" y="2516831"/>
              <a:ext cx="914400" cy="914400"/>
            </a:xfrm>
            <a:prstGeom prst="rect">
              <a:avLst/>
            </a:prstGeom>
          </p:spPr>
        </p:pic>
        <p:grpSp>
          <p:nvGrpSpPr>
            <p:cNvPr id="35" name="Group 34">
              <a:extLst>
                <a:ext uri="{FF2B5EF4-FFF2-40B4-BE49-F238E27FC236}">
                  <a16:creationId xmlns:a16="http://schemas.microsoft.com/office/drawing/2014/main" id="{32F969A8-F32F-46B4-9C50-C6ACFDD07FC0}"/>
                </a:ext>
              </a:extLst>
            </p:cNvPr>
            <p:cNvGrpSpPr/>
            <p:nvPr/>
          </p:nvGrpSpPr>
          <p:grpSpPr>
            <a:xfrm>
              <a:off x="8776190" y="9798899"/>
              <a:ext cx="6298495" cy="1055665"/>
              <a:chOff x="8471053" y="9961544"/>
              <a:chExt cx="6298495" cy="1055665"/>
            </a:xfrm>
            <a:solidFill>
              <a:srgbClr val="799B3E"/>
            </a:solidFill>
          </p:grpSpPr>
          <p:sp>
            <p:nvSpPr>
              <p:cNvPr id="36" name="Rectangle 35">
                <a:extLst>
                  <a:ext uri="{FF2B5EF4-FFF2-40B4-BE49-F238E27FC236}">
                    <a16:creationId xmlns:a16="http://schemas.microsoft.com/office/drawing/2014/main" id="{2932C760-3BC7-4E9B-A8E5-1F73AFF3161B}"/>
                  </a:ext>
                </a:extLst>
              </p:cNvPr>
              <p:cNvSpPr/>
              <p:nvPr/>
            </p:nvSpPr>
            <p:spPr>
              <a:xfrm>
                <a:off x="8471053" y="9961544"/>
                <a:ext cx="6298495" cy="1055665"/>
              </a:xfrm>
              <a:prstGeom prst="rect">
                <a:avLst/>
              </a:prstGeom>
              <a:solidFill>
                <a:srgbClr val="E8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Rectangle 36">
                <a:extLst>
                  <a:ext uri="{FF2B5EF4-FFF2-40B4-BE49-F238E27FC236}">
                    <a16:creationId xmlns:a16="http://schemas.microsoft.com/office/drawing/2014/main" id="{0EC82001-D6FE-4BF1-87BE-74D7DE3C48F8}"/>
                  </a:ext>
                </a:extLst>
              </p:cNvPr>
              <p:cNvSpPr/>
              <p:nvPr/>
            </p:nvSpPr>
            <p:spPr>
              <a:xfrm>
                <a:off x="8801633" y="10127066"/>
                <a:ext cx="5967914" cy="707886"/>
              </a:xfrm>
              <a:prstGeom prst="rect">
                <a:avLst/>
              </a:prstGeom>
              <a:solidFill>
                <a:srgbClr val="E87524"/>
              </a:solidFill>
            </p:spPr>
            <p:txBody>
              <a:bodyPr wrap="square">
                <a:spAutoFit/>
              </a:bodyPr>
              <a:lstStyle/>
              <a:p>
                <a:pPr defTabSz="1828800"/>
                <a:r>
                  <a:rPr lang="en-US" sz="4000" b="1" dirty="0">
                    <a:solidFill>
                      <a:srgbClr val="FFFFFF"/>
                    </a:solidFill>
                    <a:latin typeface="Arial"/>
                  </a:rPr>
                  <a:t>SKIN</a:t>
                </a:r>
              </a:p>
            </p:txBody>
          </p:sp>
        </p:grpSp>
      </p:grpSp>
      <p:cxnSp>
        <p:nvCxnSpPr>
          <p:cNvPr id="42" name="Straight Connector 41">
            <a:extLst>
              <a:ext uri="{FF2B5EF4-FFF2-40B4-BE49-F238E27FC236}">
                <a16:creationId xmlns:a16="http://schemas.microsoft.com/office/drawing/2014/main" id="{8C74BB24-28DB-47AE-B606-421CB48B3E4D}"/>
              </a:ext>
            </a:extLst>
          </p:cNvPr>
          <p:cNvCxnSpPr>
            <a:cxnSpLocks/>
          </p:cNvCxnSpPr>
          <p:nvPr/>
        </p:nvCxnSpPr>
        <p:spPr>
          <a:xfrm>
            <a:off x="16041782" y="4531819"/>
            <a:ext cx="0" cy="7197113"/>
          </a:xfrm>
          <a:prstGeom prst="line">
            <a:avLst/>
          </a:prstGeom>
          <a:ln>
            <a:solidFill>
              <a:schemeClr val="bg2">
                <a:lumMod val="40000"/>
                <a:lumOff val="6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18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B8420A-C4E6-A2AC-F9EB-3A07FA86B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0"/>
            <a:ext cx="17003713" cy="1371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6F93F2-A776-2F67-B5EC-8DF150EFBD9D}"/>
              </a:ext>
            </a:extLst>
          </p:cNvPr>
          <p:cNvSpPr txBox="1"/>
          <p:nvPr/>
        </p:nvSpPr>
        <p:spPr>
          <a:xfrm>
            <a:off x="14879835" y="463190"/>
            <a:ext cx="88951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707070"/>
                </a:solidFill>
                <a:latin typeface="ElsevierSans"/>
              </a:rPr>
              <a:t>Figure from Belfer I, Chen W, Weber W, Edwards E, Langevin HM. Unmet Need: Mechanistic and Translational Studies of Sickle Cell Disease Pain as a Whole-Person Health Challenge. J Pain. 2024 Oct;25(10):104603. </a:t>
            </a:r>
          </a:p>
        </p:txBody>
      </p:sp>
    </p:spTree>
    <p:extLst>
      <p:ext uri="{BB962C8B-B14F-4D97-AF65-F5344CB8AC3E}">
        <p14:creationId xmlns:p14="http://schemas.microsoft.com/office/powerpoint/2010/main" val="21040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
            <a:extLst>
              <a:ext uri="{FF2B5EF4-FFF2-40B4-BE49-F238E27FC236}">
                <a16:creationId xmlns:a16="http://schemas.microsoft.com/office/drawing/2014/main" id="{2233FB07-E20F-4B41-8C2E-9BC9461C6165}"/>
              </a:ext>
            </a:extLst>
          </p:cNvPr>
          <p:cNvGraphicFramePr>
            <a:graphicFrameLocks/>
          </p:cNvGraphicFramePr>
          <p:nvPr>
            <p:extLst>
              <p:ext uri="{D42A27DB-BD31-4B8C-83A1-F6EECF244321}">
                <p14:modId xmlns:p14="http://schemas.microsoft.com/office/powerpoint/2010/main" val="3556138818"/>
              </p:ext>
            </p:extLst>
          </p:nvPr>
        </p:nvGraphicFramePr>
        <p:xfrm>
          <a:off x="1292086" y="777077"/>
          <a:ext cx="22758629" cy="116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AE3D4527-0A35-4941-829D-A19E4C4436C5}"/>
              </a:ext>
            </a:extLst>
          </p:cNvPr>
          <p:cNvSpPr txBox="1">
            <a:spLocks/>
          </p:cNvSpPr>
          <p:nvPr/>
        </p:nvSpPr>
        <p:spPr>
          <a:xfrm>
            <a:off x="326935" y="478709"/>
            <a:ext cx="8225317" cy="1022796"/>
          </a:xfrm>
          <a:prstGeom prst="rect">
            <a:avLst/>
          </a:prstGeom>
        </p:spPr>
        <p:txBody>
          <a:bodyPr>
            <a:noAutofit/>
          </a:bodyPr>
          <a:lstStyle>
            <a:lvl1pPr algn="l" defTabSz="1088365" rtl="0" eaLnBrk="1" latinLnBrk="0" hangingPunct="1">
              <a:spcBef>
                <a:spcPct val="0"/>
              </a:spcBef>
              <a:buNone/>
              <a:defRPr sz="10500" kern="1200">
                <a:solidFill>
                  <a:srgbClr val="20558A"/>
                </a:solidFill>
                <a:latin typeface="+mj-lt"/>
                <a:ea typeface="+mj-ea"/>
                <a:cs typeface="+mj-cs"/>
              </a:defRPr>
            </a:lvl1pPr>
          </a:lstStyle>
          <a:p>
            <a:r>
              <a:rPr lang="en-US" sz="7000" b="1" dirty="0"/>
              <a:t>Unmet Need </a:t>
            </a:r>
          </a:p>
        </p:txBody>
      </p:sp>
      <p:pic>
        <p:nvPicPr>
          <p:cNvPr id="5" name="Graphic 4" descr="Network with solid fill">
            <a:extLst>
              <a:ext uri="{FF2B5EF4-FFF2-40B4-BE49-F238E27FC236}">
                <a16:creationId xmlns:a16="http://schemas.microsoft.com/office/drawing/2014/main" id="{B62E73EE-C45A-492E-BA24-C2FEACCC5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60047" y="307641"/>
            <a:ext cx="914400" cy="914400"/>
          </a:xfrm>
          <a:prstGeom prst="rect">
            <a:avLst/>
          </a:prstGeom>
        </p:spPr>
      </p:pic>
      <p:pic>
        <p:nvPicPr>
          <p:cNvPr id="7" name="Graphic 6" descr="Computer with solid fill">
            <a:extLst>
              <a:ext uri="{FF2B5EF4-FFF2-40B4-BE49-F238E27FC236}">
                <a16:creationId xmlns:a16="http://schemas.microsoft.com/office/drawing/2014/main" id="{33C67A48-1BBC-44E1-A2B5-9261DC2B75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522582" y="4564801"/>
            <a:ext cx="914400" cy="914400"/>
          </a:xfrm>
          <a:prstGeom prst="rect">
            <a:avLst/>
          </a:prstGeom>
        </p:spPr>
      </p:pic>
      <p:pic>
        <p:nvPicPr>
          <p:cNvPr id="9" name="Graphic 8" descr="Homeopathy with solid fill">
            <a:extLst>
              <a:ext uri="{FF2B5EF4-FFF2-40B4-BE49-F238E27FC236}">
                <a16:creationId xmlns:a16="http://schemas.microsoft.com/office/drawing/2014/main" id="{EC0B63C0-06C3-4BBC-A42A-3FB3EE174B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53729" y="8947044"/>
            <a:ext cx="914400" cy="914400"/>
          </a:xfrm>
          <a:prstGeom prst="rect">
            <a:avLst/>
          </a:prstGeom>
        </p:spPr>
      </p:pic>
      <p:pic>
        <p:nvPicPr>
          <p:cNvPr id="11" name="Graphic 10" descr="User with solid fill">
            <a:extLst>
              <a:ext uri="{FF2B5EF4-FFF2-40B4-BE49-F238E27FC236}">
                <a16:creationId xmlns:a16="http://schemas.microsoft.com/office/drawing/2014/main" id="{0C79D81D-D771-4C06-A250-2B8723991C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63781" y="4564801"/>
            <a:ext cx="914400" cy="914400"/>
          </a:xfrm>
          <a:prstGeom prst="rect">
            <a:avLst/>
          </a:prstGeom>
        </p:spPr>
      </p:pic>
      <p:sp>
        <p:nvSpPr>
          <p:cNvPr id="20" name="TextBox 19">
            <a:extLst>
              <a:ext uri="{FF2B5EF4-FFF2-40B4-BE49-F238E27FC236}">
                <a16:creationId xmlns:a16="http://schemas.microsoft.com/office/drawing/2014/main" id="{D7CA992E-C5D0-DD72-48B9-957EC3CDB8ED}"/>
              </a:ext>
            </a:extLst>
          </p:cNvPr>
          <p:cNvSpPr txBox="1"/>
          <p:nvPr/>
        </p:nvSpPr>
        <p:spPr>
          <a:xfrm>
            <a:off x="333984" y="11233334"/>
            <a:ext cx="82339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707070"/>
                </a:solidFill>
                <a:latin typeface="ElsevierSans"/>
              </a:rPr>
              <a:t>Belfer I, Chen W, Weber W, Edwards E, Langevin HM. Unmet Need: Mechanistic and Translational Studies of Sickle Cell Disease Pain as a Whole-Person Health Challenge. J Pain. 2024 Oct;25(10):104603. </a:t>
            </a:r>
          </a:p>
        </p:txBody>
      </p:sp>
    </p:spTree>
    <p:extLst>
      <p:ext uri="{BB962C8B-B14F-4D97-AF65-F5344CB8AC3E}">
        <p14:creationId xmlns:p14="http://schemas.microsoft.com/office/powerpoint/2010/main" val="13431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6B59613-7FCF-4A0E-91BE-48F7932FD9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CA20A26E-1E66-40A3-B3FC-EE8AAE2F4AB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0496FFBF-D34C-41A0-92BE-7D5428E824E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C8C4F508-84FD-4214-9C88-3166989C14E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C2C96DB-A74A-47D6-9467-C059F8C0707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B77C2E5E-6932-4676-9E5E-DB960ADA90E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05429D2F-CC66-4EDC-81F1-28D1E27EC0B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8CD5EE12-0236-438D-8DBC-5B4DEF65F3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theme1.xml><?xml version="1.0" encoding="utf-8"?>
<a:theme xmlns:a="http://schemas.openxmlformats.org/drawingml/2006/main" name="NCCIHPPTTemplate">
  <a:themeElements>
    <a:clrScheme name="Custom 8">
      <a:dk1>
        <a:srgbClr val="000000"/>
      </a:dk1>
      <a:lt1>
        <a:sysClr val="window" lastClr="FFFFFF"/>
      </a:lt1>
      <a:dk2>
        <a:srgbClr val="000000"/>
      </a:dk2>
      <a:lt2>
        <a:srgbClr val="EEECE1"/>
      </a:lt2>
      <a:accent1>
        <a:srgbClr val="006EB7"/>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77B9EAD8-0323-AE4F-B687-A6928DDB502A}" vid="{61303F06-66C7-FF4F-8A4B-967F14D54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8207739F450642A9F5993999A23E27" ma:contentTypeVersion="8" ma:contentTypeDescription="Create a new document." ma:contentTypeScope="" ma:versionID="242cc437f2d383bc854551a8c9318874">
  <xsd:schema xmlns:xsd="http://www.w3.org/2001/XMLSchema" xmlns:xs="http://www.w3.org/2001/XMLSchema" xmlns:p="http://schemas.microsoft.com/office/2006/metadata/properties" xmlns:ns2="a32e8b4d-caa3-4b48-9052-7f64cd2980e1" xmlns:ns3="2049d2ff-1778-47bc-aa8c-ea83ab1292d8" targetNamespace="http://schemas.microsoft.com/office/2006/metadata/properties" ma:root="true" ma:fieldsID="324c1d120da4b79707efbe359e3db296" ns2:_="" ns3:_="">
    <xsd:import namespace="a32e8b4d-caa3-4b48-9052-7f64cd2980e1"/>
    <xsd:import namespace="2049d2ff-1778-47bc-aa8c-ea83ab1292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e8b4d-caa3-4b48-9052-7f64cd298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9d2ff-1778-47bc-aa8c-ea83ab1292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3C650B-FB12-412D-9749-DF0D905044D5}">
  <ds:schemaRefs>
    <ds:schemaRef ds:uri="http://schemas.microsoft.com/sharepoint/v3/contenttype/forms"/>
  </ds:schemaRefs>
</ds:datastoreItem>
</file>

<file path=customXml/itemProps2.xml><?xml version="1.0" encoding="utf-8"?>
<ds:datastoreItem xmlns:ds="http://schemas.openxmlformats.org/officeDocument/2006/customXml" ds:itemID="{37426939-D65C-4A8E-B67B-B5303452A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2e8b4d-caa3-4b48-9052-7f64cd2980e1"/>
    <ds:schemaRef ds:uri="2049d2ff-1778-47bc-aa8c-ea83ab1292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F70051-3E02-4672-A78B-284D05580340}">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a32e8b4d-caa3-4b48-9052-7f64cd2980e1"/>
    <ds:schemaRef ds:uri="http://purl.org/dc/terms/"/>
    <ds:schemaRef ds:uri="http://schemas.openxmlformats.org/package/2006/metadata/core-properties"/>
    <ds:schemaRef ds:uri="2049d2ff-1778-47bc-aa8c-ea83ab1292d8"/>
    <ds:schemaRef ds:uri="http://www.w3.org/XML/1998/namespace"/>
    <ds:schemaRef ds:uri="http://purl.org/dc/dcmityp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33289</TotalTime>
  <Words>1558</Words>
  <Application>Microsoft Office PowerPoint</Application>
  <PresentationFormat>Custom</PresentationFormat>
  <Paragraphs>129</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Aptos</vt:lpstr>
      <vt:lpstr>Aptos ExtraBold</vt:lpstr>
      <vt:lpstr>Arial</vt:lpstr>
      <vt:lpstr>BlinkMacSystemFont</vt:lpstr>
      <vt:lpstr>Calibri</vt:lpstr>
      <vt:lpstr>ElsevierGulliver</vt:lpstr>
      <vt:lpstr>ElsevierSans</vt:lpstr>
      <vt:lpstr>The Hand</vt:lpstr>
      <vt:lpstr>Wingdings</vt:lpstr>
      <vt:lpstr>NCCIHPPTTemplate</vt:lpstr>
      <vt:lpstr>Unmet Research Need: Sickle Cell Disease Pain as a Whole Person Health Challenge </vt:lpstr>
      <vt:lpstr>Disclaimers</vt:lpstr>
      <vt:lpstr>What are complementary and integrative health approaches?</vt:lpstr>
      <vt:lpstr>SCD pain</vt:lpstr>
      <vt:lpstr>PowerPoint Presentation</vt:lpstr>
      <vt:lpstr>A Multi-Organ Clinical Problem</vt:lpstr>
      <vt:lpstr>Most Animal Studies of SCD Pain Focus on Skin, Not an Organ Impacted in SCD Patients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Ewsichek, Bryan (NIH/NCCIH) [E]</dc:creator>
  <cp:lastModifiedBy>Belfer, Inna (NIH/NCCIH) [E]</cp:lastModifiedBy>
  <cp:revision>1542</cp:revision>
  <cp:lastPrinted>2019-05-21T20:42:32Z</cp:lastPrinted>
  <dcterms:created xsi:type="dcterms:W3CDTF">2019-02-27T22:45:29Z</dcterms:created>
  <dcterms:modified xsi:type="dcterms:W3CDTF">2025-02-25T18:36:25Z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0x010100828207739F450642A9F5993999A23E27</vt:lpwstr>
  </property>
</Properties>
</file>